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97" r:id="rId5"/>
    <p:sldId id="261" r:id="rId6"/>
    <p:sldId id="258" r:id="rId7"/>
    <p:sldId id="262" r:id="rId8"/>
    <p:sldId id="263" r:id="rId9"/>
    <p:sldId id="259" r:id="rId10"/>
    <p:sldId id="264" r:id="rId11"/>
    <p:sldId id="265" r:id="rId12"/>
    <p:sldId id="266" r:id="rId13"/>
    <p:sldId id="267" r:id="rId14"/>
    <p:sldId id="268" r:id="rId15"/>
    <p:sldId id="275" r:id="rId16"/>
    <p:sldId id="270" r:id="rId17"/>
    <p:sldId id="271" r:id="rId18"/>
    <p:sldId id="272" r:id="rId19"/>
    <p:sldId id="273" r:id="rId20"/>
    <p:sldId id="274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5" r:id="rId39"/>
    <p:sldId id="296" r:id="rId40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42221"/>
    <a:srgbClr val="666377"/>
    <a:srgbClr val="0F3600"/>
    <a:srgbClr val="043449"/>
    <a:srgbClr val="5E6373"/>
    <a:srgbClr val="A8B1AA"/>
    <a:srgbClr val="A1646A"/>
    <a:srgbClr val="DE8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62" autoAdjust="0"/>
    <p:restoredTop sz="94660"/>
  </p:normalViewPr>
  <p:slideViewPr>
    <p:cSldViewPr snapToGrid="0">
      <p:cViewPr varScale="1">
        <p:scale>
          <a:sx n="126" d="100"/>
          <a:sy n="126" d="100"/>
        </p:scale>
        <p:origin x="216" y="2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07BC76-B972-F2A6-576C-B4EA2A7895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468E9E5-3E59-2CE5-3152-A1F16A0E1C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pt-B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C55046-9A0B-D774-C6B9-E637A39F2C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05/04/2026</a:t>
            </a:fld>
            <a:endParaRPr lang="pt-BR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188F71-DD25-EE01-6850-CEECB11B37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919CE2-749A-5BF4-2CAB-F9D9BD689D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7879202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C4063B-EB39-76DA-A051-D8FAC906E7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CDB1E51-8895-7952-069C-D7867E9B21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BF3769-856D-F0B3-BF0A-15A23EF159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05/04/2026</a:t>
            </a:fld>
            <a:endParaRPr lang="pt-BR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26EBE0-15FD-C626-31D6-058E070C6F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7EACBD-467D-FBF8-B2C5-D1CE5434D6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7416116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384DB61-4D2B-68CF-742E-5A2105D9B94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B04C7BC-EC4F-357D-939C-4A83A618DB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2032C4-7D52-32CD-51D7-5C3BD443D2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05/04/2026</a:t>
            </a:fld>
            <a:endParaRPr lang="pt-BR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C1571C-4BA8-67BD-6E9C-DA74F3E173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083481-9B41-1C55-288F-43E0117E49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8660804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EA3A22-CFF4-4FD7-0D01-6EE68517A3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FB49A3-DFA0-9882-CD99-538989B73B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8EB6CB-FDB0-56FF-A250-1015EC6194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05/04/2026</a:t>
            </a:fld>
            <a:endParaRPr lang="pt-BR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8FBB6D-B890-5AE4-3B14-2A4C6A6DF8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DE9148-B801-AC1D-E9B3-870EFF6B56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3478904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C52DC4-092C-0B67-3BBC-AFDDA87D53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31B5A0-6594-0923-4A2D-2DDD6C7137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0695A1-481B-1E79-2E31-36E387D498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05/04/2026</a:t>
            </a:fld>
            <a:endParaRPr lang="pt-BR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2B2A26-D894-5162-8BAD-06D00A3D47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D9580A-6AF6-2F2D-E30F-FC3EE8F078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6628676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ACF7AA-B3FD-79B1-6AE2-3B064842C9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B705DF-4D6A-0CF5-F9B8-23F3D0FB4FB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29C15D0-5599-0240-1BD5-801CC578E8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1AD005-3CCE-AF19-FF1B-7F29C499C4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05/04/2026</a:t>
            </a:fld>
            <a:endParaRPr lang="pt-BR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FED1DED-B187-C2EE-DDEF-28CDB74032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3BD4A4-D064-B5E9-DDBC-5E25E045FC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7416307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8E4A74-C41A-1F71-1477-CA09AEF6C2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EFCE21-9169-0F94-410E-B938AEADF3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CB15C6-473E-7784-23D3-B6ED2DE9B9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D5864F0-E273-1F16-F0EB-B9F1B83158D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24FF94E-0507-5E82-2BCF-7377114B175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AFA44A3-0114-DDA4-9EF0-87E91D2A6F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05/04/2026</a:t>
            </a:fld>
            <a:endParaRPr lang="pt-BR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0377783-660C-D39E-D2D0-6BF98D151D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AEF9AA5-8E4F-F7CD-33E9-B7794BBA18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719107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C9312F-4DAF-FAE5-4AAB-39B9691CEC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DB131BF-B9FF-7C84-D45F-474D76123A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05/04/2026</a:t>
            </a:fld>
            <a:endParaRPr lang="pt-BR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29417E3-436F-2E84-921B-74484C528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39EE9F0-1DBC-F573-E2B8-CE20062EB8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0674463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7B5B57E-F04B-3079-73B8-0639DE6038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05/04/2026</a:t>
            </a:fld>
            <a:endParaRPr lang="pt-BR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403B380-ACEB-CD8B-67A4-2F1E1BBF85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6EE92F-E2C0-BA3B-6029-371530206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5355141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9C2615-22F2-8C54-6D75-63EF33957B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86110E-3510-7B75-9DE8-11604C4E11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6ACEA4-DEB3-385B-3A00-9AF343D2D9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1A2596-EC95-1BA2-DF68-782AA9EFDB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05/04/2026</a:t>
            </a:fld>
            <a:endParaRPr lang="pt-BR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4E09BAC-1C7A-8528-AEBC-5C30A65745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6BCBF8-26D8-B80D-6ED8-E19900855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8317693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244614-450D-FCEA-96D2-8AF8DD828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5987AED-23F5-E5F4-2AB6-6F439C37563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297F53-5FC6-9663-C31B-3382DB0B4D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77D5A1-4694-A2B5-7474-6DB6B758A6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05/04/2026</a:t>
            </a:fld>
            <a:endParaRPr lang="pt-BR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9A19BA5-7361-BD5F-8D49-7ED81FE3B7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CCF5C22-5CFF-C0C7-67A9-9A035C1F0A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1939760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0A441DD-D9B4-033A-06AE-39F00A0917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E5B379-CA6C-C0BC-5953-4E354ED134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75C338-5207-ABFC-FD22-01E247CC721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629ADE-8CFD-4149-873B-3F8662D8AEAA}" type="datetimeFigureOut">
              <a:rPr lang="pt-BR" smtClean="0"/>
              <a:t>05/04/2026</a:t>
            </a:fld>
            <a:endParaRPr lang="pt-BR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5E2FBA-F896-00F0-594A-7D3813B62B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CB4833-CF0B-3672-8589-BF102C0ED1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3ECBDF-92E9-42AC-A2BC-5761CD677A07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9808329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8F0B0460-4ED6-1CE3-FAFB-0D303AEE916E}"/>
              </a:ext>
            </a:extLst>
          </p:cNvPr>
          <p:cNvSpPr txBox="1"/>
          <p:nvPr/>
        </p:nvSpPr>
        <p:spPr>
          <a:xfrm>
            <a:off x="5954534" y="6438512"/>
            <a:ext cx="412645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s-US" sz="1200" noProof="0" dirty="0">
                <a:latin typeface="Montserrat SemiBold" panose="00000700000000000000" pitchFamily="50" charset="0"/>
              </a:rPr>
              <a:t>DÍA DE ÉNFASIS EN EL MINISTERIO DE LA MUJER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0889B2B-8669-A131-C692-C2AB9C525827}"/>
              </a:ext>
            </a:extLst>
          </p:cNvPr>
          <p:cNvSpPr txBox="1"/>
          <p:nvPr/>
        </p:nvSpPr>
        <p:spPr>
          <a:xfrm>
            <a:off x="5" y="3408218"/>
            <a:ext cx="9296400" cy="4739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s-US" sz="4400" b="1" i="1" noProof="0" dirty="0"/>
          </a:p>
          <a:p>
            <a:pPr algn="ctr"/>
            <a:r>
              <a:rPr lang="es-US" sz="4400" b="1" noProof="0" dirty="0">
                <a:solidFill>
                  <a:schemeClr val="bg1"/>
                </a:solidFill>
                <a:latin typeface="Arima Madurai Semi Bold" pitchFamily="2" charset="77"/>
                <a:cs typeface="Arima Madurai Semi Bold" pitchFamily="2" charset="77"/>
              </a:rPr>
              <a:t>Henani, Heme aquí!</a:t>
            </a:r>
          </a:p>
          <a:p>
            <a:pPr algn="ctr"/>
            <a:endParaRPr lang="es-US" sz="4400" b="1" noProof="0" dirty="0">
              <a:solidFill>
                <a:schemeClr val="bg1"/>
              </a:solidFill>
              <a:latin typeface="Arima Madurai Semi Bold" pitchFamily="2" charset="77"/>
              <a:cs typeface="Arima Madurai Semi Bold" pitchFamily="2" charset="77"/>
            </a:endParaRPr>
          </a:p>
          <a:p>
            <a:pPr algn="ctr"/>
            <a:r>
              <a:rPr lang="es-US" sz="3200" noProof="0" dirty="0">
                <a:solidFill>
                  <a:schemeClr val="bg1"/>
                </a:solidFill>
              </a:rPr>
              <a:t>Escrito </a:t>
            </a:r>
            <a:r>
              <a:rPr lang="es-US" sz="3200" i="1" noProof="0" dirty="0">
                <a:solidFill>
                  <a:schemeClr val="bg1"/>
                </a:solidFill>
              </a:rPr>
              <a:t>en inglés</a:t>
            </a:r>
            <a:r>
              <a:rPr lang="es-US" sz="3200" noProof="0" dirty="0">
                <a:solidFill>
                  <a:schemeClr val="bg1"/>
                </a:solidFill>
              </a:rPr>
              <a:t> por Mary Ellen </a:t>
            </a:r>
            <a:r>
              <a:rPr lang="es-US" sz="3200" noProof="0" dirty="0" err="1">
                <a:solidFill>
                  <a:schemeClr val="bg1"/>
                </a:solidFill>
              </a:rPr>
              <a:t>Winegardner</a:t>
            </a:r>
            <a:endParaRPr lang="es-US" sz="4400" b="1" noProof="0" dirty="0">
              <a:solidFill>
                <a:schemeClr val="bg1"/>
              </a:solidFill>
              <a:latin typeface="Arima Madurai Semi Bold" pitchFamily="2" charset="77"/>
              <a:cs typeface="Arima Madurai Semi Bold" pitchFamily="2" charset="77"/>
            </a:endParaRPr>
          </a:p>
          <a:p>
            <a:pPr algn="ctr"/>
            <a:endParaRPr lang="es-US" sz="13800" noProof="0" dirty="0">
              <a:solidFill>
                <a:schemeClr val="bg1"/>
              </a:solidFill>
              <a:latin typeface="Rastanty Cortez" panose="020F0502020204030204" pitchFamily="2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5F3E9FA-F493-0A7E-ABD3-0A6E08CAA7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8639" y="6438512"/>
            <a:ext cx="386972" cy="276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28998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40A6482-9A58-C1AC-7F6B-FAF0A277C4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E08814-ED5D-0994-CB38-A63B4FEFBE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546" y="217344"/>
            <a:ext cx="9959108" cy="1325563"/>
          </a:xfrm>
        </p:spPr>
        <p:txBody>
          <a:bodyPr>
            <a:normAutofit/>
          </a:bodyPr>
          <a:lstStyle/>
          <a:p>
            <a:pPr algn="ctr"/>
            <a:r>
              <a:rPr lang="es-US" b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RESPUESTAS A DIOS</a:t>
            </a:r>
            <a:br>
              <a:rPr lang="es-US" b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s-US" b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PEDRO</a:t>
            </a:r>
            <a:endParaRPr lang="es-US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6C9705-82BC-E14C-74F3-30221DF347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1850990"/>
            <a:ext cx="10147696" cy="5007010"/>
          </a:xfrm>
        </p:spPr>
        <p:txBody>
          <a:bodyPr>
            <a:normAutofit lnSpcReduction="10000"/>
          </a:bodyPr>
          <a:lstStyle/>
          <a:p>
            <a:r>
              <a:rPr lang="es-US" sz="4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 Lucas 5:1–3, Jesús es aprisionado por la multitud. Ve dos barcas con pescadores en ellas que han terminado su día de trabajo, y están ellos lavando sus redes. </a:t>
            </a:r>
          </a:p>
          <a:p>
            <a:pPr marL="0" indent="0">
              <a:buNone/>
            </a:pPr>
            <a:endParaRPr lang="es-US" sz="44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s-US" sz="4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Jesús se sube en la barca de Simón Pedro y le pide que se aleje un poco, y entonces empieza a enseñar.</a:t>
            </a:r>
            <a:endParaRPr lang="es-US" sz="36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13874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B75AB74-51BA-7EEC-72F7-1A2305B331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378435-15FF-213A-5978-89C87FC0B7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546" y="217344"/>
            <a:ext cx="9959108" cy="1325563"/>
          </a:xfrm>
        </p:spPr>
        <p:txBody>
          <a:bodyPr>
            <a:normAutofit fontScale="90000"/>
          </a:bodyPr>
          <a:lstStyle/>
          <a:p>
            <a:r>
              <a:rPr lang="es-US" sz="4800" b="1" noProof="0" dirty="0">
                <a:solidFill>
                  <a:schemeClr val="bg1"/>
                </a:solidFill>
              </a:rPr>
              <a:t>La orden de Jesús y la respuesta de Pedro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B907F2-591D-6544-9F2E-9226332024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1706680"/>
            <a:ext cx="10065809" cy="4754526"/>
          </a:xfrm>
        </p:spPr>
        <p:txBody>
          <a:bodyPr>
            <a:noAutofit/>
          </a:bodyPr>
          <a:lstStyle/>
          <a:p>
            <a:r>
              <a:rPr lang="es-US" sz="32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Cuando Jesús acaba de enseñar, en el verso 4,le dice a Pedro, “Boga mar adentro, y echad vuestras redes para pescar.”</a:t>
            </a:r>
          </a:p>
          <a:p>
            <a:pPr marL="0" indent="0">
              <a:buNone/>
            </a:pPr>
            <a:endParaRPr lang="es-US" sz="12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s-US" sz="32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Recuerda quien es Simón Pedro. El ha pasado su vida entera pescando en este lago. Es un experto pescador. </a:t>
            </a:r>
          </a:p>
          <a:p>
            <a:endParaRPr lang="es-US" sz="32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s-US" sz="32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Conoce a Jesús y lo ama, pero confía mucho más en su propia opinión; después de todo, ha pasado su vida pescando en estas aguas. </a:t>
            </a:r>
          </a:p>
          <a:p>
            <a:endParaRPr lang="es-US" sz="32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s-US" sz="32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s-US" sz="32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endParaRPr lang="es-US" sz="900" noProof="0" dirty="0"/>
          </a:p>
        </p:txBody>
      </p:sp>
    </p:spTree>
    <p:extLst>
      <p:ext uri="{BB962C8B-B14F-4D97-AF65-F5344CB8AC3E}">
        <p14:creationId xmlns:p14="http://schemas.microsoft.com/office/powerpoint/2010/main" val="19172326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0C70FEB-70ED-4867-1BFC-36483821FC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FF907E-B8E1-1901-B815-B87FCD6F48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546" y="217344"/>
            <a:ext cx="9959108" cy="1325563"/>
          </a:xfrm>
        </p:spPr>
        <p:txBody>
          <a:bodyPr>
            <a:normAutofit/>
          </a:bodyPr>
          <a:lstStyle/>
          <a:p>
            <a:r>
              <a:rPr lang="es-US" b="1" noProof="0" dirty="0">
                <a:solidFill>
                  <a:schemeClr val="bg1"/>
                </a:solidFill>
              </a:rPr>
              <a:t>La orden de Jesús y la respuesta de Pedro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0979F3-DD1D-E2F6-D81E-5A8812A5E8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2295563"/>
            <a:ext cx="9785445" cy="4345093"/>
          </a:xfrm>
        </p:spPr>
        <p:txBody>
          <a:bodyPr>
            <a:normAutofit fontScale="25000" lnSpcReduction="20000"/>
          </a:bodyPr>
          <a:lstStyle/>
          <a:p>
            <a:r>
              <a:rPr lang="es-US" sz="128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 el verso 5, “Respondiendo Simón le dijo,” a Jesús, el hijo de Dios, “Maestro, toda la noche hemos estado trabajando, y nada hemos pescado.”</a:t>
            </a:r>
          </a:p>
          <a:p>
            <a:pPr marL="0" indent="0">
              <a:buNone/>
            </a:pPr>
            <a:endParaRPr lang="es-US" sz="128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s-US" sz="128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Pero por su relación con Jesús no dice, “No, Jesús, Tú no sabes de lo que estás hablando. ¡El Pescador aquí soy yo!” </a:t>
            </a:r>
          </a:p>
          <a:p>
            <a:pPr marL="0" indent="0">
              <a:buNone/>
            </a:pPr>
            <a:endParaRPr lang="es-US" sz="128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s-US" sz="128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Dice, “Mi sabio maestro, hemos intentado pescar toda la noche, y no hemos tenido éxito.”</a:t>
            </a:r>
          </a:p>
          <a:p>
            <a:pPr marL="0" indent="0">
              <a:buNone/>
            </a:pPr>
            <a:endParaRPr lang="es-US" sz="203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s-US" sz="128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s-US" sz="128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endParaRPr lang="es-US" sz="4400" noProof="0" dirty="0"/>
          </a:p>
        </p:txBody>
      </p:sp>
    </p:spTree>
    <p:extLst>
      <p:ext uri="{BB962C8B-B14F-4D97-AF65-F5344CB8AC3E}">
        <p14:creationId xmlns:p14="http://schemas.microsoft.com/office/powerpoint/2010/main" val="38337874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24335BF-ADD6-E90B-5247-B927860B63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6FAFE1-377B-FC03-6A03-0974962AEE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546" y="217344"/>
            <a:ext cx="9959108" cy="1325563"/>
          </a:xfrm>
        </p:spPr>
        <p:txBody>
          <a:bodyPr>
            <a:normAutofit/>
          </a:bodyPr>
          <a:lstStyle/>
          <a:p>
            <a:r>
              <a:rPr lang="es-US" b="1" noProof="0" dirty="0">
                <a:solidFill>
                  <a:schemeClr val="bg1"/>
                </a:solidFill>
              </a:rPr>
              <a:t>La orden de Jesús y la respuesta de Pedro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60BF7A-B489-214B-FC5F-0095998E63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1968017"/>
            <a:ext cx="10106753" cy="4460079"/>
          </a:xfrm>
        </p:spPr>
        <p:txBody>
          <a:bodyPr>
            <a:normAutofit fontScale="25000" lnSpcReduction="20000"/>
          </a:bodyPr>
          <a:lstStyle/>
          <a:p>
            <a:r>
              <a:rPr lang="es-US" sz="1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Creo que le tomó un momento reaccionar porque Jesús se metió en el terreno de Pedro, donde él sentía que se las sabía todas.</a:t>
            </a:r>
          </a:p>
          <a:p>
            <a:endParaRPr lang="es-US" sz="144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s-US" sz="14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Aun así respondió a quien le hablaba y dijo “</a:t>
            </a:r>
            <a:r>
              <a:rPr lang="es-US" sz="14400" i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Sin embargo</a:t>
            </a:r>
            <a:r>
              <a:rPr lang="es-US" sz="14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por tu palabra voy a echar la red.” </a:t>
            </a:r>
          </a:p>
          <a:p>
            <a:endParaRPr lang="es-US" sz="144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s-US" sz="14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Por su relación con Jesús, por qué confiaba en </a:t>
            </a:r>
            <a:r>
              <a:rPr lang="es-US" sz="1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Él</a:t>
            </a:r>
            <a:r>
              <a:rPr lang="es-US" sz="14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se recuperó rápido de su desconfianza y dijo, “Seguro, voy a hacer eso.” </a:t>
            </a:r>
          </a:p>
          <a:p>
            <a:pPr marL="0" indent="0">
              <a:buNone/>
            </a:pPr>
            <a:r>
              <a:rPr lang="es-US" sz="552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endParaRPr lang="es-US" sz="203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s-US" sz="128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s-US" sz="128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endParaRPr lang="es-US" sz="4400" noProof="0" dirty="0"/>
          </a:p>
        </p:txBody>
      </p:sp>
    </p:spTree>
    <p:extLst>
      <p:ext uri="{BB962C8B-B14F-4D97-AF65-F5344CB8AC3E}">
        <p14:creationId xmlns:p14="http://schemas.microsoft.com/office/powerpoint/2010/main" val="4768701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742097C-100E-B695-CF7D-8C64C17E42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CD8AC0-5E43-A031-4D46-74E316F726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546" y="217344"/>
            <a:ext cx="9959108" cy="1325563"/>
          </a:xfrm>
        </p:spPr>
        <p:txBody>
          <a:bodyPr>
            <a:normAutofit/>
          </a:bodyPr>
          <a:lstStyle/>
          <a:p>
            <a:pPr algn="ctr"/>
            <a:r>
              <a:rPr lang="es-US" sz="5400" b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El Resultado</a:t>
            </a:r>
            <a:endParaRPr lang="es-US" sz="54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91EFD6-10AE-E940-1D56-29675D3B41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1850990"/>
            <a:ext cx="10147696" cy="5007010"/>
          </a:xfrm>
        </p:spPr>
        <p:txBody>
          <a:bodyPr>
            <a:normAutofit/>
          </a:bodyPr>
          <a:lstStyle/>
          <a:p>
            <a:r>
              <a:rPr lang="es-US" sz="36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El resultado está en el verso 6, “Y habiéndolo hecho, encerraron gran cantidad de peces, y su red se rompía.” </a:t>
            </a:r>
          </a:p>
          <a:p>
            <a:pPr marL="0" indent="0">
              <a:buNone/>
            </a:pPr>
            <a:endParaRPr lang="es-US" sz="36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s-US" sz="3600" dirty="0"/>
              <a:t>Y si siguen leyendo los versículos 7 y 8, verán </a:t>
            </a:r>
            <a:r>
              <a:rPr lang="es-US" sz="3600" b="1" dirty="0"/>
              <a:t>una escena hermosa</a:t>
            </a:r>
            <a:r>
              <a:rPr lang="es-US" sz="3600" dirty="0"/>
              <a:t>: Simón Pedro cayendo de rodillas ante Jesús, </a:t>
            </a:r>
            <a:r>
              <a:rPr lang="es-US" sz="3600" b="1" dirty="0"/>
              <a:t>maravillado</a:t>
            </a:r>
            <a:r>
              <a:rPr lang="es-US" sz="3600" dirty="0"/>
              <a:t> al ver cómo el Dueño del Universo demostraba quién era y quién sigue siendo."</a:t>
            </a:r>
            <a:endParaRPr lang="es-US" sz="36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10181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4E51AFB-D286-576E-2E7A-873F45B3E0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942FF705-5687-66DD-74BE-B53B2B9E04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546" y="217344"/>
            <a:ext cx="9959108" cy="1325563"/>
          </a:xfrm>
        </p:spPr>
        <p:txBody>
          <a:bodyPr>
            <a:normAutofit/>
          </a:bodyPr>
          <a:lstStyle/>
          <a:p>
            <a:r>
              <a:rPr lang="es-US" sz="8000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stanty Cortez" panose="02000506000000020003" pitchFamily="2" charset="0"/>
              </a:rPr>
              <a:t>Aplicación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14CF23A-FA11-5C2F-0CB5-15C13890B5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719618"/>
            <a:ext cx="10224655" cy="5138382"/>
          </a:xfrm>
        </p:spPr>
        <p:txBody>
          <a:bodyPr>
            <a:normAutofit lnSpcReduction="10000"/>
          </a:bodyPr>
          <a:lstStyle/>
          <a:p>
            <a:r>
              <a:rPr lang="es-US" sz="36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 reacción de Pedro fue empezar a quejarse y argumentar que sabía más que Jesús, pero rápidamente reajustó y accedió a hacer lo que se le había pedido.</a:t>
            </a:r>
          </a:p>
          <a:p>
            <a:r>
              <a:rPr lang="es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Justo ahí, </a:t>
            </a:r>
            <a:r>
              <a:rPr lang="es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 medio de su oficio</a:t>
            </a:r>
            <a:r>
              <a:rPr lang="es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como pescador, Dios le enseñó a Pedro que Él es el Dios que merece toda nuestra confianza y obediencia</a:t>
            </a:r>
            <a:r>
              <a:rPr lang="es-US" sz="3600" dirty="0"/>
              <a:t>.</a:t>
            </a:r>
            <a:endParaRPr lang="es-US" sz="36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s-US" sz="3600" b="1" noProof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 la escala de buenas a </a:t>
            </a:r>
            <a:r>
              <a:rPr lang="es-US" sz="3600" b="1" i="1" noProof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malas respuestas al llamado de Dios</a:t>
            </a:r>
            <a:r>
              <a:rPr lang="es-US" sz="3600" b="1" noProof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Pedro logró tener una gran respuesta al final.</a:t>
            </a:r>
          </a:p>
          <a:p>
            <a:endParaRPr lang="es-US" sz="2400" noProof="0" dirty="0"/>
          </a:p>
        </p:txBody>
      </p:sp>
    </p:spTree>
    <p:extLst>
      <p:ext uri="{BB962C8B-B14F-4D97-AF65-F5344CB8AC3E}">
        <p14:creationId xmlns:p14="http://schemas.microsoft.com/office/powerpoint/2010/main" val="29350427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A906929-4D2B-33AC-E9D6-541BD4E6F7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32B840-9076-CF5F-00B0-C9F8A71580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546" y="217344"/>
            <a:ext cx="9959108" cy="1325563"/>
          </a:xfrm>
        </p:spPr>
        <p:txBody>
          <a:bodyPr>
            <a:normAutofit/>
          </a:bodyPr>
          <a:lstStyle/>
          <a:p>
            <a:pPr algn="ctr"/>
            <a:r>
              <a:rPr lang="es-US" b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RESPUESTAS A DIOS</a:t>
            </a:r>
            <a:br>
              <a:rPr lang="es-US" b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s-US" b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SAMUEL</a:t>
            </a:r>
            <a:endParaRPr lang="es-US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00538C-442D-0E62-3685-D187D735CD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1850990"/>
            <a:ext cx="10147696" cy="5007010"/>
          </a:xfrm>
        </p:spPr>
        <p:txBody>
          <a:bodyPr>
            <a:noAutofit/>
          </a:bodyPr>
          <a:lstStyle/>
          <a:p>
            <a:r>
              <a:rPr lang="es-US" sz="40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Era joven y no sabía o reconocía la voz de Dios.</a:t>
            </a:r>
          </a:p>
          <a:p>
            <a:r>
              <a:rPr lang="es-US" sz="40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 1 de Samuel 3:2–5, dice: “Y aconteció un día, que estando Elí acostado en su aposento…</a:t>
            </a:r>
            <a:r>
              <a:rPr lang="es-US" sz="4000" b="1" baseline="300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s-US" sz="40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Samuel estaba durmiendo en el templo de Jehová, donde estaba el arca de Dios; y antes que la lámpara de Dios fuese apagada, </a:t>
            </a:r>
            <a:r>
              <a:rPr lang="es-US" sz="4000" b="1" baseline="300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s-US" sz="40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Jehová llamó a Samuel.”</a:t>
            </a:r>
          </a:p>
        </p:txBody>
      </p:sp>
    </p:spTree>
    <p:extLst>
      <p:ext uri="{BB962C8B-B14F-4D97-AF65-F5344CB8AC3E}">
        <p14:creationId xmlns:p14="http://schemas.microsoft.com/office/powerpoint/2010/main" val="34025668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505F23E-8941-6842-F4F7-DA9842578C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3DD0E3-F0EF-4A47-CEB2-5EB41199DB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1850990"/>
            <a:ext cx="10147696" cy="5007010"/>
          </a:xfrm>
        </p:spPr>
        <p:txBody>
          <a:bodyPr>
            <a:normAutofit/>
          </a:bodyPr>
          <a:lstStyle/>
          <a:p>
            <a:r>
              <a:rPr lang="es-US" sz="32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Pensó que Elí lo estaba llamando, así que corrió hacia Elí. Y esto pasó más de una vez. </a:t>
            </a:r>
          </a:p>
          <a:p>
            <a:endParaRPr lang="es-US" sz="32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s-US" sz="32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El verso 7 dice, “Y Samuel no había conocido aún a Jehová, ni la palabra de Jehová le había sido revelada” </a:t>
            </a:r>
          </a:p>
          <a:p>
            <a:endParaRPr lang="es-US" sz="32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s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s-US" sz="32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emos una actitud y espíritu sumisos. Estaba dispuesto a responder solo que todavía no sabía a quien.</a:t>
            </a:r>
          </a:p>
        </p:txBody>
      </p:sp>
    </p:spTree>
    <p:extLst>
      <p:ext uri="{BB962C8B-B14F-4D97-AF65-F5344CB8AC3E}">
        <p14:creationId xmlns:p14="http://schemas.microsoft.com/office/powerpoint/2010/main" val="295855751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A66422D-6683-DAB5-EEA2-F2332A0C5A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72E7F054-CB64-EEA7-3624-75DD862DB6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546" y="217344"/>
            <a:ext cx="9959108" cy="1325563"/>
          </a:xfrm>
        </p:spPr>
        <p:txBody>
          <a:bodyPr>
            <a:normAutofit/>
          </a:bodyPr>
          <a:lstStyle/>
          <a:p>
            <a:r>
              <a:rPr lang="es-US" sz="8000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stanty Cortez" panose="02000506000000020003" pitchFamily="2" charset="0"/>
              </a:rPr>
              <a:t>La Respuesta De Samuel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82E2B04-831D-4F40-2EAF-24E2062F79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719618"/>
            <a:ext cx="10224655" cy="5138382"/>
          </a:xfrm>
        </p:spPr>
        <p:txBody>
          <a:bodyPr>
            <a:normAutofit/>
          </a:bodyPr>
          <a:lstStyle/>
          <a:p>
            <a:r>
              <a:rPr lang="es-US" sz="36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Cuando Samuel escuchó la voz por tercera vez y corrió hacia Elí, Elí le dijo, en el verso 9, “Ve y acuéstate; y si te llamare, dirás: Habla, Jehová, porque tu siervo oye.” </a:t>
            </a:r>
          </a:p>
          <a:p>
            <a:endParaRPr lang="es-US" sz="36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s-US" sz="36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 el verso 10, el Señor lo llamó otra vez. Lo llamó por nombre! </a:t>
            </a:r>
          </a:p>
          <a:p>
            <a:r>
              <a:rPr lang="es-US" sz="36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El final del verso 10 dice, “Entonces Samuel dijo: Habla, porque tu siervo oye</a:t>
            </a:r>
            <a:r>
              <a:rPr lang="es-US" sz="4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s-US" sz="36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”</a:t>
            </a:r>
            <a:endParaRPr lang="es-US" sz="32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59105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565557F-2EE8-47D1-7ED4-11F34D2E76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152C5B9C-7AEE-5F24-AA28-4FE98CCEAB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546" y="217344"/>
            <a:ext cx="9959108" cy="1325563"/>
          </a:xfrm>
        </p:spPr>
        <p:txBody>
          <a:bodyPr>
            <a:normAutofit fontScale="90000"/>
          </a:bodyPr>
          <a:lstStyle/>
          <a:p>
            <a:r>
              <a:rPr lang="es-US" sz="8800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stanty Cortez" panose="02000506000000020003" pitchFamily="2" charset="0"/>
              </a:rPr>
              <a:t>Aplicación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30A8D45F-DFDE-2A4D-D6CE-D2955A6DF2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719618"/>
            <a:ext cx="10224655" cy="5138382"/>
          </a:xfrm>
        </p:spPr>
        <p:txBody>
          <a:bodyPr>
            <a:normAutofit/>
          </a:bodyPr>
          <a:lstStyle/>
          <a:p>
            <a:r>
              <a:rPr lang="es-US" sz="40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Samuel seguía con su vida diaria, trabajando para Elí, haciendo sus actividades diarias, durmiendo, y escuchó a Dios llamándole. </a:t>
            </a:r>
          </a:p>
          <a:p>
            <a:pPr marL="0" indent="0">
              <a:buNone/>
            </a:pPr>
            <a:endParaRPr lang="es-US" sz="40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s-US" sz="40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Tuvo consejo de alguien experimentado en escuchar la voz de Dios y fue aconsejado de cómo responder. ¡He hizo tal cual!</a:t>
            </a:r>
          </a:p>
        </p:txBody>
      </p:sp>
    </p:spTree>
    <p:extLst>
      <p:ext uri="{BB962C8B-B14F-4D97-AF65-F5344CB8AC3E}">
        <p14:creationId xmlns:p14="http://schemas.microsoft.com/office/powerpoint/2010/main" val="35691158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D3DFFC-0BE9-FE37-4C15-8EFD011D68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546" y="217344"/>
            <a:ext cx="9959108" cy="1325563"/>
          </a:xfrm>
        </p:spPr>
        <p:txBody>
          <a:bodyPr>
            <a:normAutofit/>
          </a:bodyPr>
          <a:lstStyle/>
          <a:p>
            <a:r>
              <a:rPr lang="es-US" sz="7200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stanty Cortez" panose="02000506000000020003" pitchFamily="2" charset="0"/>
              </a:rPr>
              <a:t>Cita Bíblica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A71B7-5885-00B9-0A8C-B148596EB0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2001116"/>
            <a:ext cx="9959109" cy="454108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s-US" sz="3600" noProof="0" dirty="0"/>
          </a:p>
          <a:p>
            <a:pPr marL="0" indent="0">
              <a:buNone/>
            </a:pPr>
            <a:endParaRPr lang="es-US" sz="3600" noProof="0" dirty="0"/>
          </a:p>
          <a:p>
            <a:pPr marL="0" indent="0">
              <a:buNone/>
            </a:pPr>
            <a:r>
              <a:rPr lang="es-US" sz="36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Después oí la voz del Señor, que decía: ¿A quién enviaré, y quién irá por nosotros? Entonces respondí yo: [HENANI] Heme aquí, envíame a mí. (Isaías 6:8, RV 1960).</a:t>
            </a:r>
          </a:p>
          <a:p>
            <a:pPr marL="0" indent="0" algn="ctr">
              <a:buNone/>
            </a:pPr>
            <a:endParaRPr lang="es-US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s-US" sz="2400" noProof="0" dirty="0"/>
          </a:p>
        </p:txBody>
      </p:sp>
    </p:spTree>
    <p:extLst>
      <p:ext uri="{BB962C8B-B14F-4D97-AF65-F5344CB8AC3E}">
        <p14:creationId xmlns:p14="http://schemas.microsoft.com/office/powerpoint/2010/main" val="4018582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0B84FFE-BFD6-F12A-DD31-D36708ADD3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B31F5A1-FC09-29DF-CCB8-9F02A9AC9A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719618"/>
            <a:ext cx="10224655" cy="5138382"/>
          </a:xfrm>
        </p:spPr>
        <p:txBody>
          <a:bodyPr>
            <a:normAutofit lnSpcReduction="10000"/>
          </a:bodyPr>
          <a:lstStyle/>
          <a:p>
            <a:r>
              <a:rPr lang="es-US" sz="36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Este es un hermoso ejemplo de cómo ser llamados y recibir consejo de una persona piadosa sobre cómo responder fielmente cuando sentimos una inspiración de Dios o creemos haber escuchado su voz.</a:t>
            </a:r>
          </a:p>
          <a:p>
            <a:endParaRPr lang="es-US" sz="36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s-US" sz="36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Debemos buscar consejo de una persona piadosa y responderle con disposición.</a:t>
            </a:r>
          </a:p>
          <a:p>
            <a:endParaRPr lang="es-US" sz="36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s-US" sz="3600" b="1" i="1" noProof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 la historia de Samuel, vemos que su respuesta a Dios fue ejemplar.</a:t>
            </a:r>
          </a:p>
        </p:txBody>
      </p:sp>
    </p:spTree>
    <p:extLst>
      <p:ext uri="{BB962C8B-B14F-4D97-AF65-F5344CB8AC3E}">
        <p14:creationId xmlns:p14="http://schemas.microsoft.com/office/powerpoint/2010/main" val="40970581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868C311-B31C-8409-DD98-851ECD8BB9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2CF48B-1FFF-C478-7E00-53875FC69D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546" y="217344"/>
            <a:ext cx="9959108" cy="1325563"/>
          </a:xfrm>
        </p:spPr>
        <p:txBody>
          <a:bodyPr>
            <a:normAutofit/>
          </a:bodyPr>
          <a:lstStyle/>
          <a:p>
            <a:pPr algn="ctr"/>
            <a:r>
              <a:rPr lang="es-US" b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RESPUESTAS A DIOS</a:t>
            </a:r>
            <a:br>
              <a:rPr lang="es-US" b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s-US" b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MUJER DE SIDON</a:t>
            </a:r>
            <a:endParaRPr lang="es-US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A5A9FA-AD06-9099-05FE-65FE76CC40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1850990"/>
            <a:ext cx="10147696" cy="5007010"/>
          </a:xfrm>
        </p:spPr>
        <p:txBody>
          <a:bodyPr>
            <a:normAutofit fontScale="92500" lnSpcReduction="20000"/>
          </a:bodyPr>
          <a:lstStyle/>
          <a:p>
            <a:r>
              <a:rPr lang="es-US" sz="36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Ahora iremos a 1 de Reyes 17 a conocer a una mujer anónima. </a:t>
            </a:r>
          </a:p>
          <a:p>
            <a:pPr marL="0" indent="0">
              <a:buNone/>
            </a:pPr>
            <a:endParaRPr lang="es-US" sz="36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s-US" sz="36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 ese capítulo, aprendemos que es una extranjera, viviendo en Sidón. Un territorio enemigo. Sidón es nación Gentil, la casa de Jezabel y el centro del culto a Baal. </a:t>
            </a:r>
          </a:p>
          <a:p>
            <a:pPr marL="0" indent="0">
              <a:buNone/>
            </a:pPr>
            <a:endParaRPr lang="es-US" sz="36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s-US" sz="36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Elías ha estado viviendo el arroyo de Querit, y ahora el Señor le dice que vaya a Sarepta de Sidón a vivir. En la Segunda parte del verso 9, Dios dice, “</a:t>
            </a:r>
            <a:r>
              <a:rPr lang="es-US" sz="3500" noProof="0" dirty="0"/>
              <a:t>he aquí yo he dado orden allí a una mujer viuda que te sustente</a:t>
            </a:r>
            <a:r>
              <a:rPr lang="es-US" sz="36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.”</a:t>
            </a:r>
          </a:p>
        </p:txBody>
      </p:sp>
    </p:spTree>
    <p:extLst>
      <p:ext uri="{BB962C8B-B14F-4D97-AF65-F5344CB8AC3E}">
        <p14:creationId xmlns:p14="http://schemas.microsoft.com/office/powerpoint/2010/main" val="268054470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1B7812E-96A5-B533-2917-27D4CF9DC0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2CFCE6-3F44-7FD2-114A-98EB71A0C3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5534" y="1968017"/>
            <a:ext cx="10276765" cy="4719386"/>
          </a:xfrm>
        </p:spPr>
        <p:txBody>
          <a:bodyPr>
            <a:normAutofit fontScale="25000" lnSpcReduction="20000"/>
          </a:bodyPr>
          <a:lstStyle/>
          <a:p>
            <a:r>
              <a:rPr lang="es-US" sz="128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 el verso 10, escuchamos a Elías, un completo desconocido, hablándole: “Te ruego que me traigas un poco de agua en un vaso, para que beba.” </a:t>
            </a:r>
          </a:p>
          <a:p>
            <a:pPr marL="0" indent="0">
              <a:buNone/>
            </a:pPr>
            <a:r>
              <a:rPr lang="es-US" sz="128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	Y yendo ella para traérsela, él la volvió a llamar, y le dijo: Te ruego que me traigas también un bocado de pan en tu mano.  (verso 11). </a:t>
            </a:r>
          </a:p>
          <a:p>
            <a:pPr marL="0" indent="0">
              <a:buNone/>
            </a:pPr>
            <a:endParaRPr lang="es-US" sz="128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s-US" sz="128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 el verso 12, ella le explica que solo tiene un poco de harina y aceite y va a preparar su última comida y esperar la muerte. </a:t>
            </a:r>
          </a:p>
          <a:p>
            <a:pPr marL="0" indent="0">
              <a:buNone/>
            </a:pPr>
            <a:endParaRPr lang="es-US" sz="4000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s-US" sz="203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s-US" sz="128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s-US" sz="128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endParaRPr lang="es-US" sz="4400" noProof="0" dirty="0"/>
          </a:p>
        </p:txBody>
      </p:sp>
    </p:spTree>
    <p:extLst>
      <p:ext uri="{BB962C8B-B14F-4D97-AF65-F5344CB8AC3E}">
        <p14:creationId xmlns:p14="http://schemas.microsoft.com/office/powerpoint/2010/main" val="149359311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BA5ED60-64C8-B635-4086-AD956965A4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3A21A9-6752-D027-7373-27FCF18879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1968017"/>
            <a:ext cx="10106753" cy="4460079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es-US" sz="4000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s-US" sz="203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s-US" sz="128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s-US" sz="128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endParaRPr lang="es-US" sz="4400" noProof="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27C15D2-2F5B-A87B-E647-A27A7B786426}"/>
              </a:ext>
            </a:extLst>
          </p:cNvPr>
          <p:cNvSpPr txBox="1"/>
          <p:nvPr/>
        </p:nvSpPr>
        <p:spPr>
          <a:xfrm>
            <a:off x="126605" y="1579691"/>
            <a:ext cx="10245694" cy="42165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/>
            <a:r>
              <a:rPr lang="es-US" sz="3600" noProof="0" dirty="0"/>
              <a:t>Porque Jehová Dios de Israel ha dicho así: La harina de la tinaja no escaseará, ni el aceite de la vasija disminuirá, hasta el día en que Jehová haga llover sobre la faz de la tierra.</a:t>
            </a:r>
            <a:r>
              <a:rPr lang="es-US" sz="4000" kern="100" noProof="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(vers</a:t>
            </a:r>
            <a:r>
              <a:rPr lang="es-US" sz="4000" kern="100" noProof="0" dirty="0"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o</a:t>
            </a:r>
            <a:r>
              <a:rPr lang="es-US" sz="4000" kern="100" noProof="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 14). </a:t>
            </a:r>
          </a:p>
          <a:p>
            <a:pPr marL="0" marR="0" indent="457200">
              <a:buNone/>
            </a:pPr>
            <a:endParaRPr lang="es-US" sz="4000" kern="100" noProof="0" dirty="0">
              <a:effectLst/>
              <a:latin typeface="Times New Roman" panose="02020603050405020304" pitchFamily="18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indent="457200">
              <a:buNone/>
            </a:pPr>
            <a:r>
              <a:rPr lang="es-US" sz="4000" kern="100" noProof="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Le da una promesa de provisión, si ella está dispuesta a obedecer la orden de Dios.</a:t>
            </a:r>
            <a:endParaRPr lang="es-US" sz="4400" kern="100" noProof="0" dirty="0">
              <a:effectLst/>
              <a:latin typeface="Times New Roman" panose="02020603050405020304" pitchFamily="18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361780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FE51438-BA7F-ABF3-DBAA-3AB29AF29B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D004E6-2F2F-C1D5-22A4-1E66787B85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1968017"/>
            <a:ext cx="10106753" cy="4460079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es-US" sz="4000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s-US" sz="203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s-US" sz="128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s-US" sz="128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endParaRPr lang="es-US" sz="4400" noProof="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2C7ECA3-82D9-E490-428B-F0559F9A6FB6}"/>
              </a:ext>
            </a:extLst>
          </p:cNvPr>
          <p:cNvSpPr txBox="1"/>
          <p:nvPr/>
        </p:nvSpPr>
        <p:spPr>
          <a:xfrm>
            <a:off x="265546" y="2098306"/>
            <a:ext cx="10245694" cy="33547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US" sz="36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s-US" sz="3200" noProof="0" dirty="0"/>
              <a:t>Entonces ella fue e hizo como le dijo Elías; y comió él, y ella, y su casa, muchos días.</a:t>
            </a:r>
            <a:r>
              <a:rPr lang="es-US" sz="36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 (verso 15). </a:t>
            </a:r>
          </a:p>
          <a:p>
            <a:endParaRPr lang="es-US" sz="36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s-US" sz="36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El capítulo continua diciendo que “</a:t>
            </a:r>
            <a:r>
              <a:rPr lang="es-US" sz="3200" noProof="0" dirty="0"/>
              <a:t>Y la harina de la tinaja no escaseó, ni el aceite de la vasija menguó, conforme a la palabra que Jehová había dicho por Elías.</a:t>
            </a:r>
            <a:r>
              <a:rPr lang="es-US" sz="36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 (verso 16).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E001C3-3E91-31BE-5997-1C77CB7A1719}"/>
              </a:ext>
            </a:extLst>
          </p:cNvPr>
          <p:cNvSpPr txBox="1"/>
          <p:nvPr/>
        </p:nvSpPr>
        <p:spPr>
          <a:xfrm>
            <a:off x="2552132" y="327547"/>
            <a:ext cx="51997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 RESPUESTA</a:t>
            </a:r>
            <a:endParaRPr lang="es-US" sz="54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348171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EA320DE-377C-8640-F696-4C68C8FB4D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096A4E5-B86C-3A4B-C422-C3ED4770E6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719618"/>
            <a:ext cx="10224655" cy="5138382"/>
          </a:xfrm>
        </p:spPr>
        <p:txBody>
          <a:bodyPr>
            <a:normAutofit lnSpcReduction="10000"/>
          </a:bodyPr>
          <a:lstStyle/>
          <a:p>
            <a:r>
              <a:rPr lang="es-US" sz="36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Otra respuesta maravillosa. Es una respuesta con acción, como la de Jonás pero muy diferente. </a:t>
            </a:r>
          </a:p>
          <a:p>
            <a:pPr marL="0" indent="0">
              <a:buNone/>
            </a:pPr>
            <a:endParaRPr lang="es-US" sz="36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s-US" sz="36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Una viuda, con su última comida, camina con fe a dar de comer a un desconocido, en la mitad del territorio de Baal, poniendo su confianza en el Dios de Elías para su sustento. </a:t>
            </a:r>
          </a:p>
          <a:p>
            <a:endParaRPr lang="es-US" sz="36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s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Ella respondió con hechos y no con palabras, demostrando una obediencia que Jonás no tuvo</a:t>
            </a:r>
            <a:r>
              <a:rPr lang="es-US" sz="36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2941845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C52BFC0-1803-2561-D706-2048BD789C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F6983873-BCAE-13DD-3F87-8F93300F89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546" y="217344"/>
            <a:ext cx="9959108" cy="1325563"/>
          </a:xfrm>
        </p:spPr>
        <p:txBody>
          <a:bodyPr>
            <a:normAutofit/>
          </a:bodyPr>
          <a:lstStyle/>
          <a:p>
            <a:r>
              <a:rPr lang="es-US" sz="8000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stanty Cortez" panose="02000506000000020003" pitchFamily="2" charset="0"/>
              </a:rPr>
              <a:t>Aplicación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98FE2E4-A096-2D35-C6A6-41BA41E2E2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719618"/>
            <a:ext cx="10224655" cy="5138382"/>
          </a:xfrm>
        </p:spPr>
        <p:txBody>
          <a:bodyPr>
            <a:normAutofit/>
          </a:bodyPr>
          <a:lstStyle/>
          <a:p>
            <a:r>
              <a:rPr lang="es-US" sz="40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¿Serías capaz de hacer eso? Si tú y tu hijo estuvieran enfrentando una muerte segura, ¿serías capaz de compartir parte de lo que te queda de comida con un desconocido porque Dios te lo pide?</a:t>
            </a:r>
          </a:p>
          <a:p>
            <a:pPr marL="0" indent="0">
              <a:buNone/>
            </a:pPr>
            <a:endParaRPr lang="es-US" sz="40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s-US" sz="3200" b="1" i="1" noProof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Nuestra mujer anónima, la viuda de Sarepta, obtiene una puntuación muy alta en sus respuestas al mandato de Dios. </a:t>
            </a:r>
            <a:r>
              <a:rPr lang="es-US" noProof="0" dirty="0"/>
              <a:t>(Aunque no sabemos cómo Dios se lo ordenó</a:t>
            </a:r>
            <a:r>
              <a:rPr lang="es-US" sz="40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340489796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398CFD9-19D4-5ED2-F1F1-8D6284AD94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69027E-3EFF-C28D-6301-1D0D598451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546" y="217344"/>
            <a:ext cx="9959108" cy="1325563"/>
          </a:xfrm>
        </p:spPr>
        <p:txBody>
          <a:bodyPr>
            <a:normAutofit/>
          </a:bodyPr>
          <a:lstStyle/>
          <a:p>
            <a:pPr algn="ctr"/>
            <a:r>
              <a:rPr lang="es-US" b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RESPUESTAS A DIOS</a:t>
            </a:r>
            <a:br>
              <a:rPr lang="es-US" b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s-US" b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VIRGEN MARIA</a:t>
            </a:r>
            <a:endParaRPr lang="es-US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0AC6B8-DC89-A08F-C8EE-7127197534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1850990"/>
            <a:ext cx="10147696" cy="5007010"/>
          </a:xfrm>
        </p:spPr>
        <p:txBody>
          <a:bodyPr>
            <a:normAutofit fontScale="92500"/>
          </a:bodyPr>
          <a:lstStyle/>
          <a:p>
            <a:r>
              <a:rPr lang="es-US" sz="36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Ella ya estaba comprometida en matrimonio con un hombre mayor. Vemos la historia desarrollarse en Lucas 1:28 “</a:t>
            </a:r>
            <a:r>
              <a:rPr lang="es-US" sz="3600" noProof="0" dirty="0"/>
              <a:t>Y entrando el ángel en donde ella estaba, dijo: ¡Salve, muy favorecida! El Señor es contigo; bendita tú entre las mujeres. </a:t>
            </a:r>
            <a:r>
              <a:rPr lang="es-US" sz="36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! ” </a:t>
            </a:r>
          </a:p>
          <a:p>
            <a:pPr marL="0" indent="0">
              <a:buNone/>
            </a:pPr>
            <a:endParaRPr lang="es-US" sz="36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s-US" sz="36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Ella estaba conmocionada de que un ángel se le apareciera, y en el verso 30, </a:t>
            </a:r>
            <a:r>
              <a:rPr lang="es-US" sz="43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s-US" sz="35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emos que la advertencia del ángel hacia ella fue </a:t>
            </a:r>
            <a:r>
              <a:rPr lang="es-US" sz="36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s-US" sz="3500" noProof="0" dirty="0"/>
              <a:t>Entonces el ángel le dijo: María, no temas, porque has hallado gracia delante de Dios</a:t>
            </a:r>
            <a:r>
              <a:rPr lang="es-US" sz="36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.” </a:t>
            </a:r>
            <a:endParaRPr lang="es-US" sz="44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150672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D91D848-4209-E13C-8DD9-70F5793C59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7C35E1-0053-DA31-7DD8-DD481450CF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1850990"/>
            <a:ext cx="10147696" cy="5007010"/>
          </a:xfrm>
        </p:spPr>
        <p:txBody>
          <a:bodyPr>
            <a:normAutofit/>
          </a:bodyPr>
          <a:lstStyle/>
          <a:p>
            <a:r>
              <a:rPr lang="es-US" sz="32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El ángel continuó explicándole que daría a luz un hijo y le pondría por nombre Jesús (versículo 31).</a:t>
            </a:r>
          </a:p>
          <a:p>
            <a:endParaRPr lang="es-US" sz="32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s-US" sz="32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Imagínate en el lugar de María. ¿Cómo reaccionarías ante la visita de un ángel?</a:t>
            </a:r>
          </a:p>
          <a:p>
            <a:pPr marL="0" indent="0">
              <a:buNone/>
            </a:pPr>
            <a:endParaRPr lang="es-US" sz="32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s-US" sz="32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María muestra curiosidad por saber cómo sucederá esto. Le dice al ángel: “¿Cómo será esto, puesto que no conozco varón?” (versículo 34).</a:t>
            </a:r>
          </a:p>
        </p:txBody>
      </p:sp>
    </p:spTree>
    <p:extLst>
      <p:ext uri="{BB962C8B-B14F-4D97-AF65-F5344CB8AC3E}">
        <p14:creationId xmlns:p14="http://schemas.microsoft.com/office/powerpoint/2010/main" val="131053347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B7CAF9E-0304-F1C5-49D3-6B40F94499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6561B1-22EA-2C13-6A21-19AC94B79A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1968017"/>
            <a:ext cx="10106753" cy="4460079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es-US" sz="4000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s-US" sz="203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s-US" sz="128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s-US" sz="128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endParaRPr lang="es-US" sz="4400" noProof="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DCBA4CE-82E1-8154-1F69-08C922D6F9B5}"/>
              </a:ext>
            </a:extLst>
          </p:cNvPr>
          <p:cNvSpPr txBox="1"/>
          <p:nvPr/>
        </p:nvSpPr>
        <p:spPr>
          <a:xfrm>
            <a:off x="0" y="1793211"/>
            <a:ext cx="10372299" cy="47089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US" sz="4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Entonces, una respuesta maravillosa, la mejor respuesta que vemos en la Biblia de alguien que responde al llamado de Dios, está en el versículo 38:</a:t>
            </a:r>
          </a:p>
          <a:p>
            <a:endParaRPr lang="es-US" sz="44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s-US" sz="4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US" sz="32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s-US" sz="3600" b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Entonces María dijo: He aquí la sierva del Señor; hágase conmigo conforme a tu palabra</a:t>
            </a:r>
            <a:r>
              <a:rPr lang="es-US" sz="3200" b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” </a:t>
            </a:r>
            <a:endParaRPr lang="es-US" sz="7200" b="1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FDA21C5-8751-E8A0-BE08-1EA699FB14D6}"/>
              </a:ext>
            </a:extLst>
          </p:cNvPr>
          <p:cNvSpPr txBox="1"/>
          <p:nvPr/>
        </p:nvSpPr>
        <p:spPr>
          <a:xfrm>
            <a:off x="2552132" y="327547"/>
            <a:ext cx="51997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S" sz="40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 RESPUESTA</a:t>
            </a:r>
          </a:p>
        </p:txBody>
      </p:sp>
    </p:spTree>
    <p:extLst>
      <p:ext uri="{BB962C8B-B14F-4D97-AF65-F5344CB8AC3E}">
        <p14:creationId xmlns:p14="http://schemas.microsoft.com/office/powerpoint/2010/main" val="11922548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98942C5-8D0F-FDE5-A2D5-6ACEE5845D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18D964-111D-97D8-7CB0-D776454829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546" y="217344"/>
            <a:ext cx="9959108" cy="1325563"/>
          </a:xfrm>
        </p:spPr>
        <p:txBody>
          <a:bodyPr>
            <a:normAutofit/>
          </a:bodyPr>
          <a:lstStyle/>
          <a:p>
            <a:r>
              <a:rPr lang="es-US" b="1" noProof="0" dirty="0">
                <a:solidFill>
                  <a:schemeClr val="bg1"/>
                </a:solidFill>
              </a:rPr>
              <a:t>INTRODUCCIÓN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5867E9-8362-538E-6412-37F69E91C7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2001116"/>
            <a:ext cx="9959109" cy="454108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s-US" sz="3600" noProof="0" dirty="0"/>
          </a:p>
          <a:p>
            <a:pPr marL="0" indent="0">
              <a:buNone/>
            </a:pPr>
            <a:r>
              <a:rPr lang="es-US" sz="3600" noProof="0" dirty="0"/>
              <a:t>Hay una palabra muy especial en hebreo llamada </a:t>
            </a:r>
            <a:r>
              <a:rPr lang="es-US" sz="3600" i="1" noProof="0" dirty="0"/>
              <a:t>Henani</a:t>
            </a:r>
            <a:r>
              <a:rPr lang="es-US" sz="3600" noProof="0" dirty="0"/>
              <a:t> que se ve así: </a:t>
            </a:r>
            <a:endParaRPr lang="es-US" sz="4400" noProof="0" dirty="0"/>
          </a:p>
          <a:p>
            <a:pPr marL="0" indent="0" algn="ctr">
              <a:buNone/>
            </a:pPr>
            <a:endParaRPr lang="es-US" noProof="0" dirty="0"/>
          </a:p>
          <a:p>
            <a:r>
              <a:rPr lang="es-US" sz="3600" noProof="0" dirty="0"/>
              <a:t>Significa, “Heme aquí.”</a:t>
            </a:r>
            <a:r>
              <a:rPr lang="es-US" sz="3200" noProof="0" dirty="0"/>
              <a:t> </a:t>
            </a:r>
          </a:p>
          <a:p>
            <a:r>
              <a:rPr lang="es-US" sz="3600" noProof="0" dirty="0"/>
              <a:t>Pero de hecho significa más que eso</a:t>
            </a:r>
            <a:r>
              <a:rPr lang="es-US" sz="4400" noProof="0" dirty="0"/>
              <a:t>.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A36B667-804D-9596-E277-5B08630FE8F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95493" y="3098197"/>
            <a:ext cx="1806162" cy="94265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4237736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95F27EA-D892-4142-1DEA-DD47F83CFF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7626AA-4EBA-0F96-F429-AFD4DF815F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1968017"/>
            <a:ext cx="10106753" cy="4460079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es-US" sz="4000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s-US" sz="203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s-US" sz="128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s-US" sz="128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endParaRPr lang="es-US" sz="4400" noProof="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C51F3C4-24D1-1782-1A00-20A650FDBEBA}"/>
              </a:ext>
            </a:extLst>
          </p:cNvPr>
          <p:cNvSpPr txBox="1"/>
          <p:nvPr/>
        </p:nvSpPr>
        <p:spPr>
          <a:xfrm>
            <a:off x="0" y="1793211"/>
            <a:ext cx="10372299" cy="40934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s-US" sz="32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br>
              <a:rPr lang="es-US" noProof="0" dirty="0"/>
            </a:br>
            <a:endParaRPr lang="es-US" noProof="0" dirty="0"/>
          </a:p>
          <a:p>
            <a:r>
              <a:rPr lang="es-US" sz="32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El ángel le dice que su prima, que es anciana, también está embarazada. Le señala que ella se encuentra en una situación similar, pues también ha sido llamada por Dios y tiene un embarazo milagroso (véase el versículo 36).</a:t>
            </a:r>
          </a:p>
          <a:p>
            <a:endParaRPr lang="es-US" sz="32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s-US" sz="32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través de Isabel, María puede recibir apoyo y aliento.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FFD501D-F518-E2A3-E2F3-592284A1F5F8}"/>
              </a:ext>
            </a:extLst>
          </p:cNvPr>
          <p:cNvSpPr txBox="1"/>
          <p:nvPr/>
        </p:nvSpPr>
        <p:spPr>
          <a:xfrm>
            <a:off x="0" y="482313"/>
            <a:ext cx="91633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S" sz="40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APOYO Y ANIMO</a:t>
            </a:r>
          </a:p>
        </p:txBody>
      </p:sp>
    </p:spTree>
    <p:extLst>
      <p:ext uri="{BB962C8B-B14F-4D97-AF65-F5344CB8AC3E}">
        <p14:creationId xmlns:p14="http://schemas.microsoft.com/office/powerpoint/2010/main" val="31008354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FCCADF0-7420-2F15-747C-AA2A45D008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6C5B6B-DA9A-DFBF-3272-BAA6E9982D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1968017"/>
            <a:ext cx="10106753" cy="4460079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es-US" sz="4000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s-US" sz="203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s-US" sz="128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s-US" sz="128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endParaRPr lang="es-US" sz="4400" noProof="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9F81CBB-FC14-630A-A6C3-6B7A6E499A2F}"/>
              </a:ext>
            </a:extLst>
          </p:cNvPr>
          <p:cNvSpPr txBox="1"/>
          <p:nvPr/>
        </p:nvSpPr>
        <p:spPr>
          <a:xfrm>
            <a:off x="0" y="1535788"/>
            <a:ext cx="10372299" cy="39087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s-US" sz="32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s-US" sz="36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Recibió un llamado muy directo y detallado que no iba a ser fácil. La gente iba a decir cosas terribles sobre ella, e intentar avergonzarla.</a:t>
            </a:r>
          </a:p>
          <a:p>
            <a:endParaRPr lang="es-US" sz="36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s-US" sz="36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Pero Dios le brindó apoyo, aliento y la promesa de que con Dios nada es imposible. Y ella se sometió.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0CAA1F2-1EA5-0F30-78A8-FFDE87A6B365}"/>
              </a:ext>
            </a:extLst>
          </p:cNvPr>
          <p:cNvSpPr txBox="1"/>
          <p:nvPr/>
        </p:nvSpPr>
        <p:spPr>
          <a:xfrm>
            <a:off x="376439" y="673342"/>
            <a:ext cx="79623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S" sz="36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APOYO Y ANIMO</a:t>
            </a:r>
          </a:p>
        </p:txBody>
      </p:sp>
    </p:spTree>
    <p:extLst>
      <p:ext uri="{BB962C8B-B14F-4D97-AF65-F5344CB8AC3E}">
        <p14:creationId xmlns:p14="http://schemas.microsoft.com/office/powerpoint/2010/main" val="73272108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A35FA15-8248-E43E-46E9-4F28250CDF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9DAD5673-98BB-7880-3B9B-B2C96A9EA5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546" y="217344"/>
            <a:ext cx="9959108" cy="1325563"/>
          </a:xfrm>
        </p:spPr>
        <p:txBody>
          <a:bodyPr>
            <a:normAutofit fontScale="90000"/>
          </a:bodyPr>
          <a:lstStyle/>
          <a:p>
            <a:r>
              <a:rPr lang="es-US" sz="8800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stanty Cortez" panose="02000506000000020003" pitchFamily="2" charset="0"/>
              </a:rPr>
              <a:t>Aplicación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3D6A3EEB-69D9-7032-3F8F-E5EB037111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719618"/>
            <a:ext cx="10224655" cy="5138382"/>
          </a:xfrm>
        </p:spPr>
        <p:txBody>
          <a:bodyPr>
            <a:normAutofit fontScale="92500"/>
          </a:bodyPr>
          <a:lstStyle/>
          <a:p>
            <a:r>
              <a:rPr lang="es-US" sz="48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Aquí vemos la más grande respuestas al Señor. </a:t>
            </a:r>
            <a:r>
              <a:rPr lang="es-US" sz="4800" b="1" noProof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Esta es la respuesta más alta en la escala de respuestas al llamado de Dios. </a:t>
            </a:r>
          </a:p>
          <a:p>
            <a:pPr marL="0" indent="0">
              <a:buNone/>
            </a:pPr>
            <a:r>
              <a:rPr lang="es-US" sz="4800" i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Confianza y sumisión</a:t>
            </a:r>
            <a:r>
              <a:rPr lang="es-US" sz="5400" i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es-US" sz="5400" i="1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s-US" sz="5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Esta </a:t>
            </a:r>
            <a:r>
              <a:rPr lang="es-US" sz="48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fue la respuesta de una virgen común</a:t>
            </a:r>
            <a:r>
              <a:rPr lang="es-US" sz="5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9692993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044CC61-8B6B-68C5-3533-0A21AF2601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78080C-8E24-E399-19DB-838E72B81D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534" y="191070"/>
            <a:ext cx="10317708" cy="1351838"/>
          </a:xfrm>
        </p:spPr>
        <p:txBody>
          <a:bodyPr>
            <a:normAutofit fontScale="90000"/>
          </a:bodyPr>
          <a:lstStyle/>
          <a:p>
            <a:pPr algn="ctr"/>
            <a:r>
              <a:rPr lang="es-US" b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RESPUESTAS A DIOS</a:t>
            </a:r>
            <a:br>
              <a:rPr lang="es-US" b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s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UNA JOVEN AL FINAL DE LOS 1800S:AMY CARMICHAEL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57023E-5156-EF3A-CEA7-DB591DE36A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1850990"/>
            <a:ext cx="10147696" cy="5007010"/>
          </a:xfrm>
        </p:spPr>
        <p:txBody>
          <a:bodyPr>
            <a:normAutofit/>
          </a:bodyPr>
          <a:lstStyle/>
          <a:p>
            <a:r>
              <a:rPr lang="es-US" sz="40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Escuchó a Hudson Taylor, uno de los primeros misioneros en China, y se convenció de su vocación misionera. Viajó a Japón durante 15 meses, pero debido a problemas de salud, tuvo que regresar a la India.</a:t>
            </a:r>
          </a:p>
          <a:p>
            <a:pPr marL="0" indent="0">
              <a:buNone/>
            </a:pPr>
            <a:endParaRPr lang="es-US" sz="40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s-US" sz="40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Comenzó a trabajar con niñas en Bangalore, rescatándolas de la prostitución forzada.</a:t>
            </a:r>
          </a:p>
        </p:txBody>
      </p:sp>
    </p:spTree>
    <p:extLst>
      <p:ext uri="{BB962C8B-B14F-4D97-AF65-F5344CB8AC3E}">
        <p14:creationId xmlns:p14="http://schemas.microsoft.com/office/powerpoint/2010/main" val="263064969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5B622DB-FA24-EC88-B9DC-65E3B9BD19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8C63BA-9554-0BE5-163A-DBA6CAE1F9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1850990"/>
            <a:ext cx="10147696" cy="5007010"/>
          </a:xfrm>
        </p:spPr>
        <p:txBody>
          <a:bodyPr>
            <a:normAutofit fontScale="92500"/>
          </a:bodyPr>
          <a:lstStyle/>
          <a:p>
            <a:r>
              <a:rPr lang="es-US" sz="36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Creó un hogar para estas niñas, salvando a más de 1000. Dedicó toda su vida a esta causa. Una vez le preguntaron cómo era ser misionera. ¿Su respuesta? “La vida misionera es simplemente una oportunidad para morir”.</a:t>
            </a:r>
          </a:p>
          <a:p>
            <a:endParaRPr lang="es-US" sz="36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s-US" sz="36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 así fue; permaneció en la India hasta su muerte a los 83 años. Su tumba está marcada con una piedra que dice «Ammai», el nombre con el que todas las niñas la llamaban cariñosamente. Respondió al llamado de Dios: “¡Henani, aquí estoy!”.</a:t>
            </a:r>
          </a:p>
        </p:txBody>
      </p:sp>
    </p:spTree>
    <p:extLst>
      <p:ext uri="{BB962C8B-B14F-4D97-AF65-F5344CB8AC3E}">
        <p14:creationId xmlns:p14="http://schemas.microsoft.com/office/powerpoint/2010/main" val="21922306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4063B51-8EC0-13B1-D5A1-94A8A40419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539DF5-0AF4-215C-0DAF-8FE9425F0B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546" y="217344"/>
            <a:ext cx="9959108" cy="1325563"/>
          </a:xfrm>
        </p:spPr>
        <p:txBody>
          <a:bodyPr>
            <a:normAutofit/>
          </a:bodyPr>
          <a:lstStyle/>
          <a:p>
            <a:pPr algn="ctr"/>
            <a:r>
              <a:rPr lang="es-US" b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RESPUESTAS A DIOS</a:t>
            </a:r>
            <a:br>
              <a:rPr lang="es-US" b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s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MIMI SCHARFFENBERG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07E658-3B69-B694-8A79-8E71CAEBDE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1850990"/>
            <a:ext cx="10147696" cy="5007010"/>
          </a:xfrm>
        </p:spPr>
        <p:txBody>
          <a:bodyPr>
            <a:normAutofit/>
          </a:bodyPr>
          <a:lstStyle/>
          <a:p>
            <a:r>
              <a:rPr lang="es-US" sz="32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Una joven que fue bautizada en la Iglesia Adventista a los 18 años.</a:t>
            </a:r>
          </a:p>
          <a:p>
            <a:r>
              <a:rPr lang="es-US" sz="32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En 1903, trabajaba como colportora cuando tuvo un sueño en el que mujeres extranjeras la llamaban para que fuera con ellas.</a:t>
            </a:r>
          </a:p>
          <a:p>
            <a:r>
              <a:rPr lang="es-US" sz="32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Luego recibió un llamado de la Conferencia General para ir a Corea como misionera. </a:t>
            </a:r>
          </a:p>
          <a:p>
            <a:r>
              <a:rPr lang="es-US" sz="32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Respondió al llamado y se convirtió en la primera mujer adventista soltera en servir como misionera en Corea.</a:t>
            </a:r>
          </a:p>
        </p:txBody>
      </p:sp>
    </p:spTree>
    <p:extLst>
      <p:ext uri="{BB962C8B-B14F-4D97-AF65-F5344CB8AC3E}">
        <p14:creationId xmlns:p14="http://schemas.microsoft.com/office/powerpoint/2010/main" val="184709258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05DB407-38E4-57C2-9433-4A0313DE37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842859-407C-2593-405F-B93C11F1BE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1968017"/>
            <a:ext cx="10106753" cy="4460079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es-US" sz="4000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s-US" sz="203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s-US" sz="128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s-US" sz="128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endParaRPr lang="es-US" sz="4400" noProof="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1AA0D2-C580-B2D0-6E00-A3B03FE3EA54}"/>
              </a:ext>
            </a:extLst>
          </p:cNvPr>
          <p:cNvSpPr txBox="1"/>
          <p:nvPr/>
        </p:nvSpPr>
        <p:spPr>
          <a:xfrm>
            <a:off x="0" y="2108994"/>
            <a:ext cx="10372299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US" sz="32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Aprendió el idioma, sirvió de intérprete para los visitantes, escribió libros en coreano sobre la Biblia y tradujo otros libros del inglés al coreano. Su principal objetivo era enseñar y capacitar a las mujeres en su propio idioma. Falleció a los 35 años, habiendo entregado su vida como respuesta al llamado de Dios.</a:t>
            </a:r>
          </a:p>
          <a:p>
            <a:r>
              <a:rPr lang="es-US" sz="20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Para saber más sobre esto, vea Chigemezi Nnadozie Wogu, “Scharffenberg, Mimi (1883–1919),” en Encyclopedia of Seventh-day Adventists (General Conference of Seventh-day Adventists, 2021), https://encyclopedia.adventist.org/article?id=BHBL.</a:t>
            </a:r>
          </a:p>
        </p:txBody>
      </p:sp>
    </p:spTree>
    <p:extLst>
      <p:ext uri="{BB962C8B-B14F-4D97-AF65-F5344CB8AC3E}">
        <p14:creationId xmlns:p14="http://schemas.microsoft.com/office/powerpoint/2010/main" val="175425288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26E5BF6-CF8E-D101-2804-8720867832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880ED7-E972-D2C4-FCED-17A1EA41E7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546" y="217344"/>
            <a:ext cx="9959108" cy="1325563"/>
          </a:xfrm>
        </p:spPr>
        <p:txBody>
          <a:bodyPr>
            <a:normAutofit/>
          </a:bodyPr>
          <a:lstStyle/>
          <a:p>
            <a:r>
              <a:rPr lang="es-US" b="1" noProof="0" dirty="0"/>
              <a:t>CONCLUSIÓN</a:t>
            </a:r>
            <a:r>
              <a:rPr lang="es-US" sz="7200" noProof="0" dirty="0"/>
              <a:t> </a:t>
            </a:r>
            <a:endParaRPr lang="es-US" sz="7200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astanty Cortez" panose="02000506000000020003" pitchFamily="2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E50CC7-D78C-5F91-97F9-7D0FD1A2DD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2001116"/>
            <a:ext cx="10147696" cy="4754526"/>
          </a:xfrm>
        </p:spPr>
        <p:txBody>
          <a:bodyPr>
            <a:normAutofit lnSpcReduction="10000"/>
          </a:bodyPr>
          <a:lstStyle/>
          <a:p>
            <a:r>
              <a:rPr lang="es-US" sz="36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 tuviéramos la tarea de elegir personas para hacer grandes cosas, me pregunto si buscaríamos a las personas más bellas y talentosas de las mejores familias, las más educadas, para que realizaran un trabajo importante para nosotros.</a:t>
            </a:r>
          </a:p>
          <a:p>
            <a:endParaRPr lang="es-US" sz="36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s-US" sz="36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Pero si repasamos a las personas que hemos visto está mañana (Isaías, Moisés, Jonás, Samuel, Pedro, la mujer sin nombre, María, Amy, Mimi),</a:t>
            </a:r>
          </a:p>
          <a:p>
            <a:pPr marL="0" indent="0">
              <a:buNone/>
            </a:pPr>
            <a:endParaRPr lang="es-US" sz="2400" noProof="0" dirty="0"/>
          </a:p>
        </p:txBody>
      </p:sp>
    </p:spTree>
    <p:extLst>
      <p:ext uri="{BB962C8B-B14F-4D97-AF65-F5344CB8AC3E}">
        <p14:creationId xmlns:p14="http://schemas.microsoft.com/office/powerpoint/2010/main" val="261899998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55F0961-F647-723F-4FE3-35F9000A00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26FEDF-05E8-613C-A1C3-E1485C014E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1968017"/>
            <a:ext cx="10106753" cy="4460079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es-US" sz="4000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s-US" sz="203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s-US" sz="128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s-US" sz="128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endParaRPr lang="es-US" sz="4400" noProof="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4DFEEDF-5CBB-C4EE-38CA-964CDD47F3E5}"/>
              </a:ext>
            </a:extLst>
          </p:cNvPr>
          <p:cNvSpPr txBox="1"/>
          <p:nvPr/>
        </p:nvSpPr>
        <p:spPr>
          <a:xfrm>
            <a:off x="0" y="2108994"/>
            <a:ext cx="10372299" cy="40934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br>
              <a:rPr lang="es-US" noProof="0" dirty="0"/>
            </a:br>
            <a:endParaRPr lang="es-US" noProof="0" dirty="0"/>
          </a:p>
          <a:p>
            <a:r>
              <a:rPr lang="es-US" sz="32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¿Qué clase de personas eran? Eran personas comunes y corrientes… como tú y como yo.</a:t>
            </a:r>
          </a:p>
          <a:p>
            <a:endParaRPr lang="es-US" sz="32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s-US" sz="32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Él busca personas comunes y corrientes que estén dispuestas a estar disponibles y comprometidas a escuchar su llamado; personas que respondan: «Henani, aquí estoy, entregada y disponible para lo que sea que me llames».</a:t>
            </a:r>
          </a:p>
        </p:txBody>
      </p:sp>
    </p:spTree>
    <p:extLst>
      <p:ext uri="{BB962C8B-B14F-4D97-AF65-F5344CB8AC3E}">
        <p14:creationId xmlns:p14="http://schemas.microsoft.com/office/powerpoint/2010/main" val="189181219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5CD51E2-79EC-A558-4F30-EA92838C6C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614F7D5-24DE-1397-EDB6-BA363A6024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719618"/>
            <a:ext cx="10224655" cy="5138382"/>
          </a:xfrm>
        </p:spPr>
        <p:txBody>
          <a:bodyPr>
            <a:normAutofit lnSpcReduction="10000"/>
          </a:bodyPr>
          <a:lstStyle/>
          <a:p>
            <a:r>
              <a:rPr lang="es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Todas tenemos una decisión que tomar, una respuesta al llamado de Dios en nuestros corazones, para ser las mujeres que Él quiere que seamos; para cumplir con las tareas, las responsabilidades, grandes o pequeñas; y para seguir los caminos que Él tiene planeados para nosotras.</a:t>
            </a:r>
          </a:p>
          <a:p>
            <a:endParaRPr lang="es-US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s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 importan nuestras habilidades, ni nuestra edad, ni nuestra educación, ni el caos del mundo que nos rodea.</a:t>
            </a:r>
          </a:p>
          <a:p>
            <a:pPr marL="0" indent="0">
              <a:buNone/>
            </a:pPr>
            <a:endParaRPr lang="es-US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s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Comprometámonos hoy a entregarnos a Él, a estar disponibles y en plena rendición, confiando en lo que el ángel le dijo a María: «Para Dios, nada es imposible». Henani.</a:t>
            </a:r>
          </a:p>
        </p:txBody>
      </p:sp>
    </p:spTree>
    <p:extLst>
      <p:ext uri="{BB962C8B-B14F-4D97-AF65-F5344CB8AC3E}">
        <p14:creationId xmlns:p14="http://schemas.microsoft.com/office/powerpoint/2010/main" val="15685966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DA8508B-46FD-D670-92EC-06DAF9DAF8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9DDE74-4A27-6FCF-375F-26BAEB4EB4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2001116"/>
            <a:ext cx="9959109" cy="454108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s-US" sz="3600" noProof="0" dirty="0"/>
          </a:p>
          <a:p>
            <a:pPr marL="0" indent="0">
              <a:buNone/>
            </a:pPr>
            <a:r>
              <a:rPr lang="es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Más</a:t>
            </a:r>
            <a:r>
              <a:rPr lang="es-US" sz="40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que “Heme aquí”</a:t>
            </a:r>
          </a:p>
          <a:p>
            <a:pPr marL="0" indent="0">
              <a:buNone/>
            </a:pPr>
            <a:endParaRPr lang="es-US" sz="40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s-US" sz="40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Significa, </a:t>
            </a:r>
            <a:r>
              <a:rPr lang="es-US" sz="4400" b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s-US" sz="3600" b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Estoy aquí, listo y esperando para hacer lo que sea que me pidas, incluso si no sé lo que vas a pedir de mí</a:t>
            </a:r>
            <a:r>
              <a:rPr lang="es-US" sz="4400" b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s-US" sz="5400" b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s-US" sz="6000" b="1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31536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BB60A2A-9700-92F8-A48D-F4BE2785F3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DE29B9-1A78-59DE-D63E-32FDD7E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546" y="217344"/>
            <a:ext cx="9959108" cy="1325563"/>
          </a:xfrm>
        </p:spPr>
        <p:txBody>
          <a:bodyPr>
            <a:normAutofit fontScale="90000"/>
          </a:bodyPr>
          <a:lstStyle/>
          <a:p>
            <a:r>
              <a:rPr lang="es-US" sz="8800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stanty Cortez" panose="02000506000000020003" pitchFamily="2" charset="0"/>
              </a:rPr>
              <a:t>Otros que usaron Henani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218C0D-9E99-5EA7-10C9-7D56873F2F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2001116"/>
            <a:ext cx="9959109" cy="4351338"/>
          </a:xfrm>
        </p:spPr>
        <p:txBody>
          <a:bodyPr>
            <a:normAutofit/>
          </a:bodyPr>
          <a:lstStyle/>
          <a:p>
            <a:r>
              <a:rPr lang="es-US" sz="36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Abraham lo dijo cuando se le pidió que sacrificara a Isaac. </a:t>
            </a:r>
          </a:p>
          <a:p>
            <a:r>
              <a:rPr lang="es-US" sz="36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 dijo Moisés en la zarza ardiente. </a:t>
            </a:r>
          </a:p>
          <a:p>
            <a:r>
              <a:rPr lang="es-US" sz="40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También</a:t>
            </a:r>
            <a:r>
              <a:rPr lang="es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fue usada</a:t>
            </a:r>
            <a:r>
              <a:rPr lang="es-US" sz="40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por Isaías</a:t>
            </a:r>
            <a:r>
              <a:rPr lang="es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s-US" sz="40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r>
              <a:rPr lang="es-US" i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Después oí la voz del Señor, que decía: ¿A quién enviaré, y quién irá por nosotros? Entonces respondí yo: [HENANI] Heme aquí, envíame a mí.(Isaías 6:8, RV 1960).</a:t>
            </a:r>
          </a:p>
          <a:p>
            <a:pPr marL="0" indent="0">
              <a:buNone/>
            </a:pPr>
            <a:endParaRPr lang="es-US" sz="2400" noProof="0" dirty="0"/>
          </a:p>
        </p:txBody>
      </p:sp>
    </p:spTree>
    <p:extLst>
      <p:ext uri="{BB962C8B-B14F-4D97-AF65-F5344CB8AC3E}">
        <p14:creationId xmlns:p14="http://schemas.microsoft.com/office/powerpoint/2010/main" val="42779501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0C6440-E834-EC94-A96A-7169F8458D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546" y="217344"/>
            <a:ext cx="9959108" cy="1325563"/>
          </a:xfrm>
        </p:spPr>
        <p:txBody>
          <a:bodyPr>
            <a:normAutofit/>
          </a:bodyPr>
          <a:lstStyle/>
          <a:p>
            <a:pPr algn="ctr"/>
            <a:r>
              <a:rPr lang="es-US" b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RESPUESTA A DIOS</a:t>
            </a:r>
            <a:br>
              <a:rPr lang="es-US" b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s-US" b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JONAS</a:t>
            </a:r>
            <a:endParaRPr lang="es-US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5998E9-A872-BDAD-BAC7-51D19DBAFB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1850990"/>
            <a:ext cx="10147696" cy="5007010"/>
          </a:xfrm>
        </p:spPr>
        <p:txBody>
          <a:bodyPr>
            <a:normAutofit/>
          </a:bodyPr>
          <a:lstStyle/>
          <a:p>
            <a:r>
              <a:rPr lang="es-US" sz="4400" noProof="0" dirty="0"/>
              <a:t>En Jonás 1:2, el llamado de Dios fue, “Levántate y ve a Nínive, aquella gran ciudad, y pregona contra ella; porque ha subido su maldad delante de mí ”.</a:t>
            </a:r>
            <a:r>
              <a:rPr lang="es-US" sz="4000" noProof="0" dirty="0"/>
              <a:t> </a:t>
            </a:r>
          </a:p>
          <a:p>
            <a:r>
              <a:rPr lang="es-US" sz="4400" noProof="0" dirty="0"/>
              <a:t>¿Cuál fue la respuesta de Jonás al llamado directo y pedido de Dios para él?</a:t>
            </a:r>
            <a:r>
              <a:rPr lang="es-US" sz="4000" noProof="0" dirty="0"/>
              <a:t> </a:t>
            </a:r>
          </a:p>
          <a:p>
            <a:pPr marL="0" indent="0">
              <a:buNone/>
            </a:pPr>
            <a:r>
              <a:rPr lang="es-US" sz="4400" noProof="0" dirty="0"/>
              <a:t>                                </a:t>
            </a:r>
            <a:r>
              <a:rPr lang="es-US" sz="4400" b="1" noProof="0" dirty="0"/>
              <a:t>Jonás no respondió.</a:t>
            </a:r>
          </a:p>
        </p:txBody>
      </p:sp>
    </p:spTree>
    <p:extLst>
      <p:ext uri="{BB962C8B-B14F-4D97-AF65-F5344CB8AC3E}">
        <p14:creationId xmlns:p14="http://schemas.microsoft.com/office/powerpoint/2010/main" val="39802963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EAFD3D4-8A2A-8595-12BE-5B48C835E1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D5B3E7-6FE5-597E-20C2-D1EFB2B5AD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2001116"/>
            <a:ext cx="9959109" cy="454108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US" sz="4400" noProof="0" dirty="0"/>
              <a:t>“</a:t>
            </a:r>
            <a:r>
              <a:rPr lang="es-US" b="1" baseline="30000" noProof="0" dirty="0"/>
              <a:t> </a:t>
            </a:r>
            <a:r>
              <a:rPr lang="es-US" sz="4400" noProof="0" dirty="0"/>
              <a:t>Y Jonás se levantó para huir de la presencia de Jehová a Tarsis, y descendió a Jope, y halló una nave que partía para Tarsis; y pagando su pasaje, entró en ella para irse con ellos a Tarsis, lejos de la presencia de Jehová.” (verso 3). </a:t>
            </a:r>
          </a:p>
          <a:p>
            <a:pPr marL="0" indent="0">
              <a:buNone/>
            </a:pPr>
            <a:r>
              <a:rPr lang="es-US" sz="4400" noProof="0" dirty="0"/>
              <a:t> </a:t>
            </a:r>
          </a:p>
          <a:p>
            <a:pPr marL="0" indent="0">
              <a:buNone/>
            </a:pPr>
            <a:endParaRPr lang="es-US" sz="4400" noProof="0" dirty="0"/>
          </a:p>
        </p:txBody>
      </p:sp>
    </p:spTree>
    <p:extLst>
      <p:ext uri="{BB962C8B-B14F-4D97-AF65-F5344CB8AC3E}">
        <p14:creationId xmlns:p14="http://schemas.microsoft.com/office/powerpoint/2010/main" val="15999876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12E00BD-A528-0D92-270E-727CDC6705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B1761E-24DE-7E0B-3074-517F9673E9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546" y="217344"/>
            <a:ext cx="9959108" cy="1325563"/>
          </a:xfrm>
        </p:spPr>
        <p:txBody>
          <a:bodyPr>
            <a:normAutofit/>
          </a:bodyPr>
          <a:lstStyle/>
          <a:p>
            <a:r>
              <a:rPr lang="es-US" sz="4800" b="1" noProof="0" dirty="0">
                <a:solidFill>
                  <a:schemeClr val="bg1"/>
                </a:solidFill>
              </a:rPr>
              <a:t>La Acción de Jonás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4928F8-E53A-90BD-0C6D-BF8CB954BE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2001116"/>
            <a:ext cx="10161344" cy="4856884"/>
          </a:xfrm>
        </p:spPr>
        <p:txBody>
          <a:bodyPr>
            <a:normAutofit fontScale="70000" lnSpcReduction="20000"/>
          </a:bodyPr>
          <a:lstStyle/>
          <a:p>
            <a:r>
              <a:rPr lang="es-US" sz="46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Sin palabras. Jonás no dijo nada. Sus acciones respondieron al Señor claramente. </a:t>
            </a:r>
          </a:p>
          <a:p>
            <a:pPr marL="0" indent="0">
              <a:buNone/>
            </a:pPr>
            <a:endParaRPr lang="es-US" sz="46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s-US" sz="4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É</a:t>
            </a:r>
            <a:r>
              <a:rPr lang="es-US" sz="46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 no solo no respondió; sino que huyó, yendo en la dirección contraria “de la presencia del Señor.” </a:t>
            </a:r>
          </a:p>
          <a:p>
            <a:pPr marL="0" indent="0">
              <a:buNone/>
            </a:pPr>
            <a:endParaRPr lang="es-US" sz="46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s-US" sz="46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¡Trató de huir de la presencia del Señor! </a:t>
            </a:r>
          </a:p>
          <a:p>
            <a:pPr marL="0" indent="0">
              <a:buNone/>
            </a:pPr>
            <a:endParaRPr lang="es-US" sz="4600" b="1" noProof="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s-US" sz="4600" b="1" noProof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 la escala de </a:t>
            </a:r>
            <a:r>
              <a:rPr lang="es-US" sz="4600" b="1" i="1" noProof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malas o buenas respuestas al llamado de Dios</a:t>
            </a:r>
            <a:r>
              <a:rPr lang="es-US" sz="4600" b="1" noProof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él obtiene el premio a </a:t>
            </a:r>
            <a:r>
              <a:rPr lang="es-US" sz="4600" b="1" i="1" noProof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 peor</a:t>
            </a:r>
            <a:r>
              <a:rPr lang="es-US" sz="4600" b="1" noProof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s-US" sz="5700" b="1" noProof="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s-US" sz="4400" noProof="0" dirty="0"/>
              <a:t> </a:t>
            </a:r>
          </a:p>
          <a:p>
            <a:pPr marL="0" indent="0">
              <a:buNone/>
            </a:pPr>
            <a:endParaRPr lang="es-US" sz="4400" noProof="0" dirty="0"/>
          </a:p>
        </p:txBody>
      </p:sp>
    </p:spTree>
    <p:extLst>
      <p:ext uri="{BB962C8B-B14F-4D97-AF65-F5344CB8AC3E}">
        <p14:creationId xmlns:p14="http://schemas.microsoft.com/office/powerpoint/2010/main" val="18773503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C65DEC95-05A3-0D00-8E0B-9FE61EB041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546" y="217344"/>
            <a:ext cx="9959108" cy="1325563"/>
          </a:xfrm>
        </p:spPr>
        <p:txBody>
          <a:bodyPr>
            <a:normAutofit/>
          </a:bodyPr>
          <a:lstStyle/>
          <a:p>
            <a:r>
              <a:rPr lang="es-US" sz="8000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stanty Cortez" panose="02000506000000020003" pitchFamily="2" charset="0"/>
              </a:rPr>
              <a:t>Aplicación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BC43C29-F9D6-9ADC-E95D-ADDD602380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719618"/>
            <a:ext cx="10224655" cy="5138382"/>
          </a:xfrm>
        </p:spPr>
        <p:txBody>
          <a:bodyPr>
            <a:normAutofit/>
          </a:bodyPr>
          <a:lstStyle/>
          <a:p>
            <a:r>
              <a:rPr lang="es-US" noProof="0" dirty="0"/>
              <a:t>¿Alguna vez te ha pasado eso cuando sientes la suave inspiración de Dios?</a:t>
            </a:r>
          </a:p>
          <a:p>
            <a:r>
              <a:rPr lang="es-US" noProof="0" dirty="0"/>
              <a:t>Él quiere que intercedas por alguien que no puede hacerlo por sí mismo.</a:t>
            </a:r>
          </a:p>
          <a:p>
            <a:r>
              <a:rPr lang="es-US" noProof="0" dirty="0"/>
              <a:t>Te inspira a hablar con tu compañero de trabajo sobre Jesús.</a:t>
            </a:r>
          </a:p>
          <a:p>
            <a:r>
              <a:rPr lang="es-US" noProof="0" dirty="0"/>
              <a:t>Alguien te pide que dirijas un estudio bíblico o que te levantes a cantar... o tal vez sea otra cosa.</a:t>
            </a:r>
          </a:p>
          <a:p>
            <a:r>
              <a:rPr lang="es-US" noProof="0" dirty="0"/>
              <a:t>No quieres decirle que no a Dios; pero en silencio empiezas a alejarte de Él porque te sientes culpable, pero no quieres obedecer.</a:t>
            </a:r>
          </a:p>
          <a:p>
            <a:pPr marL="0" indent="0">
              <a:buNone/>
            </a:pPr>
            <a:endParaRPr lang="es-US" sz="2400" noProof="0" dirty="0"/>
          </a:p>
        </p:txBody>
      </p:sp>
    </p:spTree>
    <p:extLst>
      <p:ext uri="{BB962C8B-B14F-4D97-AF65-F5344CB8AC3E}">
        <p14:creationId xmlns:p14="http://schemas.microsoft.com/office/powerpoint/2010/main" val="24700950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4466</TotalTime>
  <Words>2754</Words>
  <Application>Microsoft Macintosh PowerPoint</Application>
  <PresentationFormat>Panorámica</PresentationFormat>
  <Paragraphs>221</Paragraphs>
  <Slides>39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39</vt:i4>
      </vt:variant>
    </vt:vector>
  </HeadingPairs>
  <TitlesOfParts>
    <vt:vector size="47" baseType="lpstr">
      <vt:lpstr>Arial</vt:lpstr>
      <vt:lpstr>Arima Madurai Semi Bold</vt:lpstr>
      <vt:lpstr>Calibri</vt:lpstr>
      <vt:lpstr>Calibri Light</vt:lpstr>
      <vt:lpstr>Montserrat SemiBold</vt:lpstr>
      <vt:lpstr>Rastanty Cortez</vt:lpstr>
      <vt:lpstr>Times New Roman</vt:lpstr>
      <vt:lpstr>Office Theme</vt:lpstr>
      <vt:lpstr>Presentación de PowerPoint</vt:lpstr>
      <vt:lpstr>Cita Bíblica</vt:lpstr>
      <vt:lpstr>INTRODUCCIÓN</vt:lpstr>
      <vt:lpstr>Presentación de PowerPoint</vt:lpstr>
      <vt:lpstr>Otros que usaron Henani</vt:lpstr>
      <vt:lpstr>RESPUESTA A DIOS JONAS</vt:lpstr>
      <vt:lpstr>Presentación de PowerPoint</vt:lpstr>
      <vt:lpstr>La Acción de Jonás</vt:lpstr>
      <vt:lpstr>Aplicación</vt:lpstr>
      <vt:lpstr>RESPUESTAS A DIOS PEDRO</vt:lpstr>
      <vt:lpstr>La orden de Jesús y la respuesta de Pedro</vt:lpstr>
      <vt:lpstr>La orden de Jesús y la respuesta de Pedro</vt:lpstr>
      <vt:lpstr>La orden de Jesús y la respuesta de Pedro</vt:lpstr>
      <vt:lpstr>El Resultado</vt:lpstr>
      <vt:lpstr>Aplicación</vt:lpstr>
      <vt:lpstr>RESPUESTAS A DIOS SAMUEL</vt:lpstr>
      <vt:lpstr>Presentación de PowerPoint</vt:lpstr>
      <vt:lpstr>La Respuesta De Samuel</vt:lpstr>
      <vt:lpstr>Aplicación</vt:lpstr>
      <vt:lpstr>Presentación de PowerPoint</vt:lpstr>
      <vt:lpstr>RESPUESTAS A DIOS MUJER DE SIDON</vt:lpstr>
      <vt:lpstr>Presentación de PowerPoint</vt:lpstr>
      <vt:lpstr>Presentación de PowerPoint</vt:lpstr>
      <vt:lpstr>Presentación de PowerPoint</vt:lpstr>
      <vt:lpstr>Presentación de PowerPoint</vt:lpstr>
      <vt:lpstr>Aplicación</vt:lpstr>
      <vt:lpstr>RESPUESTAS A DIOS VIRGEN MARIA</vt:lpstr>
      <vt:lpstr>Presentación de PowerPoint</vt:lpstr>
      <vt:lpstr>Presentación de PowerPoint</vt:lpstr>
      <vt:lpstr>Presentación de PowerPoint</vt:lpstr>
      <vt:lpstr>Presentación de PowerPoint</vt:lpstr>
      <vt:lpstr>Aplicación</vt:lpstr>
      <vt:lpstr>RESPUESTAS A DIOS UNA JOVEN AL FINAL DE LOS 1800S:AMY CARMICHAEL </vt:lpstr>
      <vt:lpstr>Presentación de PowerPoint</vt:lpstr>
      <vt:lpstr>RESPUESTAS A DIOS MIMI SCHARFFENBERG </vt:lpstr>
      <vt:lpstr>Presentación de PowerPoint</vt:lpstr>
      <vt:lpstr>CONCLUSIÓN 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God’s love</dc:title>
  <dc:creator>Erika Miike</dc:creator>
  <cp:lastModifiedBy>Sandra Pinto</cp:lastModifiedBy>
  <cp:revision>69</cp:revision>
  <dcterms:created xsi:type="dcterms:W3CDTF">2023-02-14T12:16:54Z</dcterms:created>
  <dcterms:modified xsi:type="dcterms:W3CDTF">2026-04-06T20:25:12Z</dcterms:modified>
</cp:coreProperties>
</file>