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y="6858000" cx="12192000"/>
  <p:notesSz cx="6858000" cy="9144000"/>
  <p:embeddedFontLst>
    <p:embeddedFont>
      <p:font typeface="Montserrat SemiBold"/>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4" roundtripDataSignature="AMtx7miqjEFt+wgOVe8MenhVk0oS42BMI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MontserratSemiBold-bold.fntdata"/><Relationship Id="rId30" Type="http://schemas.openxmlformats.org/officeDocument/2006/relationships/font" Target="fonts/MontserratSemiBold-regular.fntdata"/><Relationship Id="rId11" Type="http://schemas.openxmlformats.org/officeDocument/2006/relationships/slide" Target="slides/slide7.xml"/><Relationship Id="rId33" Type="http://schemas.openxmlformats.org/officeDocument/2006/relationships/font" Target="fonts/MontserratSemiBold-boldItalic.fntdata"/><Relationship Id="rId10" Type="http://schemas.openxmlformats.org/officeDocument/2006/relationships/slide" Target="slides/slide6.xml"/><Relationship Id="rId32" Type="http://schemas.openxmlformats.org/officeDocument/2006/relationships/font" Target="fonts/MontserratSemiBold-italic.fntdata"/><Relationship Id="rId13" Type="http://schemas.openxmlformats.org/officeDocument/2006/relationships/slide" Target="slides/slide9.xml"/><Relationship Id="rId12" Type="http://schemas.openxmlformats.org/officeDocument/2006/relationships/slide" Target="slides/slide8.xml"/><Relationship Id="rId34" Type="http://customschemas.google.com/relationships/presentationmetadata" Target="meta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2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3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3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2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2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3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3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3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3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3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3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3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3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3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3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35"/>
          <p:cNvSpPr/>
          <p:nvPr>
            <p:ph idx="2" type="pic"/>
          </p:nvPr>
        </p:nvSpPr>
        <p:spPr>
          <a:xfrm>
            <a:off x="5183188" y="987425"/>
            <a:ext cx="6172200" cy="4873625"/>
          </a:xfrm>
          <a:prstGeom prst="rect">
            <a:avLst/>
          </a:prstGeom>
          <a:noFill/>
          <a:ln>
            <a:noFill/>
          </a:ln>
        </p:spPr>
      </p:sp>
      <p:sp>
        <p:nvSpPr>
          <p:cNvPr id="64" name="Google Shape;64;p3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3" name="Shape 83"/>
        <p:cNvGrpSpPr/>
        <p:nvPr/>
      </p:nvGrpSpPr>
      <p:grpSpPr>
        <a:xfrm>
          <a:off x="0" y="0"/>
          <a:ext cx="0" cy="0"/>
          <a:chOff x="0" y="0"/>
          <a:chExt cx="0" cy="0"/>
        </a:xfrm>
      </p:grpSpPr>
      <p:sp>
        <p:nvSpPr>
          <p:cNvPr id="84" name="Google Shape;84;p1"/>
          <p:cNvSpPr txBox="1"/>
          <p:nvPr/>
        </p:nvSpPr>
        <p:spPr>
          <a:xfrm>
            <a:off x="5528312" y="546759"/>
            <a:ext cx="3868368"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s-ES" sz="1200" u="none" cap="none" strike="noStrike">
                <a:solidFill>
                  <a:schemeClr val="lt1"/>
                </a:solidFill>
                <a:latin typeface="Montserrat SemiBold"/>
                <a:ea typeface="Montserrat SemiBold"/>
                <a:cs typeface="Montserrat SemiBold"/>
                <a:sym typeface="Montserrat SemiBold"/>
              </a:rPr>
              <a:t>DIA DE ENFASIS DE MINISTERIO DE LA MUJER</a:t>
            </a:r>
            <a:endParaRPr/>
          </a:p>
        </p:txBody>
      </p:sp>
      <p:pic>
        <p:nvPicPr>
          <p:cNvPr id="85" name="Google Shape;85;p1"/>
          <p:cNvPicPr preferRelativeResize="0"/>
          <p:nvPr/>
        </p:nvPicPr>
        <p:blipFill rotWithShape="1">
          <a:blip r:embed="rId4">
            <a:alphaModFix/>
          </a:blip>
          <a:srcRect b="0" l="0" r="0" t="0"/>
          <a:stretch/>
        </p:blipFill>
        <p:spPr>
          <a:xfrm>
            <a:off x="9396680" y="527904"/>
            <a:ext cx="386973" cy="277000"/>
          </a:xfrm>
          <a:prstGeom prst="rect">
            <a:avLst/>
          </a:prstGeom>
          <a:noFill/>
          <a:ln>
            <a:noFill/>
          </a:ln>
        </p:spPr>
      </p:pic>
      <p:sp>
        <p:nvSpPr>
          <p:cNvPr id="86" name="Google Shape;86;p1"/>
          <p:cNvSpPr txBox="1"/>
          <p:nvPr/>
        </p:nvSpPr>
        <p:spPr>
          <a:xfrm>
            <a:off x="1455887" y="337930"/>
            <a:ext cx="7250791" cy="766363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b="1" i="0" sz="32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t/>
            </a:r>
            <a:endParaRPr b="1" i="0" sz="32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rPr b="1" i="0" lang="es-ES" sz="3200" u="none" cap="none" strike="noStrike">
                <a:solidFill>
                  <a:schemeClr val="lt1"/>
                </a:solidFill>
                <a:latin typeface="Calibri"/>
                <a:ea typeface="Calibri"/>
                <a:cs typeface="Calibri"/>
                <a:sym typeface="Calibri"/>
              </a:rPr>
              <a:t>Atentos a Su voz</a:t>
            </a:r>
            <a:endParaRPr b="1" i="0" sz="8800" u="none" cap="none" strike="noStrike">
              <a:solidFill>
                <a:schemeClr val="lt1"/>
              </a:solidFill>
              <a:latin typeface="Arial"/>
              <a:ea typeface="Arial"/>
              <a:cs typeface="Arial"/>
              <a:sym typeface="Arial"/>
            </a:endParaRPr>
          </a:p>
          <a:p>
            <a:pPr indent="0" lvl="0" marL="0" marR="0" rtl="0" algn="ctr">
              <a:spcBef>
                <a:spcPts val="0"/>
              </a:spcBef>
              <a:spcAft>
                <a:spcPts val="0"/>
              </a:spcAft>
              <a:buNone/>
            </a:pPr>
            <a:r>
              <a:rPr b="1" i="0" lang="es-ES" sz="8000" u="none" cap="none" strike="noStrike">
                <a:solidFill>
                  <a:schemeClr val="lt1"/>
                </a:solidFill>
                <a:latin typeface="Arial"/>
                <a:ea typeface="Arial"/>
                <a:cs typeface="Arial"/>
                <a:sym typeface="Arial"/>
              </a:rPr>
              <a:t>Escuchando la voz y el llamado de Dios en nuestra vida</a:t>
            </a:r>
            <a:endParaRPr b="1" i="0" sz="8000" u="none" cap="none" strike="noStrike">
              <a:solidFill>
                <a:schemeClr val="lt1"/>
              </a:solidFill>
              <a:latin typeface="Arial"/>
              <a:ea typeface="Arial"/>
              <a:cs typeface="Arial"/>
              <a:sym typeface="Arial"/>
            </a:endParaRPr>
          </a:p>
          <a:p>
            <a:pPr indent="0" lvl="0" marL="0" marR="0" rtl="0" algn="ctr">
              <a:spcBef>
                <a:spcPts val="0"/>
              </a:spcBef>
              <a:spcAft>
                <a:spcPts val="0"/>
              </a:spcAft>
              <a:buNone/>
            </a:pPr>
            <a:r>
              <a:t/>
            </a:r>
            <a:endParaRPr b="1" i="0" sz="20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t/>
            </a:r>
            <a:endParaRPr b="1" i="0" sz="24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rPr b="1" i="0" lang="es-ES" sz="2400" u="none" cap="none" strike="noStrike">
                <a:solidFill>
                  <a:schemeClr val="lt1"/>
                </a:solidFill>
                <a:latin typeface="Calibri"/>
                <a:ea typeface="Calibri"/>
                <a:cs typeface="Calibri"/>
                <a:sym typeface="Calibri"/>
              </a:rPr>
              <a:t>Escrito </a:t>
            </a:r>
            <a:r>
              <a:rPr b="1" i="1" lang="es-ES" sz="2400" u="none" cap="none" strike="noStrike">
                <a:solidFill>
                  <a:schemeClr val="lt1"/>
                </a:solidFill>
                <a:latin typeface="Calibri"/>
                <a:ea typeface="Calibri"/>
                <a:cs typeface="Calibri"/>
                <a:sym typeface="Calibri"/>
              </a:rPr>
              <a:t>(en Inglés)</a:t>
            </a:r>
            <a:r>
              <a:rPr b="1" i="0" lang="es-ES" sz="2400" u="none" cap="none" strike="noStrike">
                <a:solidFill>
                  <a:schemeClr val="lt1"/>
                </a:solidFill>
                <a:latin typeface="Calibri"/>
                <a:ea typeface="Calibri"/>
                <a:cs typeface="Calibri"/>
                <a:sym typeface="Calibri"/>
              </a:rPr>
              <a:t> por Mary Ellen Winegardner</a:t>
            </a:r>
            <a:endParaRPr b="1" i="0" sz="24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t/>
            </a:r>
            <a:endParaRPr b="0" i="0" sz="88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6" name="Shape 136"/>
        <p:cNvGrpSpPr/>
        <p:nvPr/>
      </p:nvGrpSpPr>
      <p:grpSpPr>
        <a:xfrm>
          <a:off x="0" y="0"/>
          <a:ext cx="0" cy="0"/>
          <a:chOff x="0" y="0"/>
          <a:chExt cx="0" cy="0"/>
        </a:xfrm>
      </p:grpSpPr>
      <p:sp>
        <p:nvSpPr>
          <p:cNvPr id="137" name="Google Shape;137;p10"/>
          <p:cNvSpPr txBox="1"/>
          <p:nvPr>
            <p:ph type="title"/>
          </p:nvPr>
        </p:nvSpPr>
        <p:spPr>
          <a:xfrm>
            <a:off x="265546" y="217344"/>
            <a:ext cx="9959108"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s-ES"/>
              <a:t>Preguntas para discutir:</a:t>
            </a:r>
            <a:endParaRPr/>
          </a:p>
        </p:txBody>
      </p:sp>
      <p:sp>
        <p:nvSpPr>
          <p:cNvPr id="138" name="Google Shape;138;p10"/>
          <p:cNvSpPr txBox="1"/>
          <p:nvPr>
            <p:ph idx="1" type="body"/>
          </p:nvPr>
        </p:nvSpPr>
        <p:spPr>
          <a:xfrm>
            <a:off x="70338" y="1848897"/>
            <a:ext cx="10154317" cy="469330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s-ES" sz="3600">
                <a:solidFill>
                  <a:schemeClr val="lt1"/>
                </a:solidFill>
                <a:latin typeface="Times New Roman"/>
                <a:ea typeface="Times New Roman"/>
                <a:cs typeface="Times New Roman"/>
                <a:sym typeface="Times New Roman"/>
              </a:rPr>
              <a:t>Ahora tomen tiempo en sus grupos para buscar maneras de </a:t>
            </a:r>
            <a:r>
              <a:rPr i="1" lang="es-ES" sz="3600">
                <a:solidFill>
                  <a:schemeClr val="lt1"/>
                </a:solidFill>
                <a:latin typeface="Times New Roman"/>
                <a:ea typeface="Times New Roman"/>
                <a:cs typeface="Times New Roman"/>
                <a:sym typeface="Times New Roman"/>
              </a:rPr>
              <a:t>curar </a:t>
            </a:r>
            <a:r>
              <a:rPr lang="es-ES" sz="3600">
                <a:solidFill>
                  <a:schemeClr val="lt1"/>
                </a:solidFill>
                <a:latin typeface="Times New Roman"/>
                <a:ea typeface="Times New Roman"/>
                <a:cs typeface="Times New Roman"/>
                <a:sym typeface="Times New Roman"/>
              </a:rPr>
              <a:t>esos impedimentos:</a:t>
            </a:r>
            <a:endParaRPr/>
          </a:p>
          <a:p>
            <a:pPr indent="0" lvl="0" marL="0" rtl="0" algn="l">
              <a:lnSpc>
                <a:spcPct val="90000"/>
              </a:lnSpc>
              <a:spcBef>
                <a:spcPts val="1000"/>
              </a:spcBef>
              <a:spcAft>
                <a:spcPts val="0"/>
              </a:spcAft>
              <a:buClr>
                <a:schemeClr val="lt1"/>
              </a:buClr>
              <a:buSzPts val="3600"/>
              <a:buNone/>
            </a:pPr>
            <a:r>
              <a:rPr lang="es-ES" sz="3600">
                <a:solidFill>
                  <a:schemeClr val="lt1"/>
                </a:solidFill>
                <a:latin typeface="Times New Roman"/>
                <a:ea typeface="Times New Roman"/>
                <a:cs typeface="Times New Roman"/>
                <a:sym typeface="Times New Roman"/>
              </a:rPr>
              <a:t> </a:t>
            </a:r>
            <a:endParaRPr/>
          </a:p>
          <a:p>
            <a:pPr indent="0" lvl="0" marL="0" rtl="0" algn="l">
              <a:lnSpc>
                <a:spcPct val="90000"/>
              </a:lnSpc>
              <a:spcBef>
                <a:spcPts val="1000"/>
              </a:spcBef>
              <a:spcAft>
                <a:spcPts val="0"/>
              </a:spcAft>
              <a:buClr>
                <a:schemeClr val="lt1"/>
              </a:buClr>
              <a:buSzPts val="3600"/>
              <a:buNone/>
            </a:pPr>
            <a:r>
              <a:rPr lang="es-ES" sz="3600">
                <a:solidFill>
                  <a:schemeClr val="lt1"/>
                </a:solidFill>
                <a:latin typeface="Times New Roman"/>
                <a:ea typeface="Times New Roman"/>
                <a:cs typeface="Times New Roman"/>
                <a:sym typeface="Times New Roman"/>
              </a:rPr>
              <a:t>5.) ¿Puedes pensar en una cura para algunos de los cinco impedimentos? ¿Y para los otros que se te hayan ocurrido en respuesta a la pregunta 3?</a:t>
            </a:r>
            <a:endParaRPr/>
          </a:p>
          <a:p>
            <a:pPr indent="0" lvl="0" marL="0" rtl="0" algn="l">
              <a:lnSpc>
                <a:spcPct val="90000"/>
              </a:lnSpc>
              <a:spcBef>
                <a:spcPts val="1000"/>
              </a:spcBef>
              <a:spcAft>
                <a:spcPts val="0"/>
              </a:spcAft>
              <a:buClr>
                <a:schemeClr val="lt1"/>
              </a:buClr>
              <a:buSzPts val="3600"/>
              <a:buNone/>
            </a:pPr>
            <a:r>
              <a:rPr lang="es-ES" sz="3600">
                <a:solidFill>
                  <a:schemeClr val="lt1"/>
                </a:solidFill>
                <a:latin typeface="Times New Roman"/>
                <a:ea typeface="Times New Roman"/>
                <a:cs typeface="Times New Roman"/>
                <a:sym typeface="Times New Roman"/>
              </a:rPr>
              <a:t>6.) Esten listos para compartir una o dos soluciones creativas que pensaron en su grupo.</a:t>
            </a:r>
            <a:endParaRPr/>
          </a:p>
          <a:p>
            <a:pPr indent="-76200" lvl="0" marL="228600" rtl="0" algn="l">
              <a:lnSpc>
                <a:spcPct val="90000"/>
              </a:lnSpc>
              <a:spcBef>
                <a:spcPts val="1000"/>
              </a:spcBef>
              <a:spcAft>
                <a:spcPts val="0"/>
              </a:spcAft>
              <a:buClr>
                <a:schemeClr val="dk1"/>
              </a:buClr>
              <a:buSzPts val="2400"/>
              <a:buNone/>
            </a:pPr>
            <a:r>
              <a:t/>
            </a:r>
            <a:endParaRPr sz="2400">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2" name="Shape 142"/>
        <p:cNvGrpSpPr/>
        <p:nvPr/>
      </p:nvGrpSpPr>
      <p:grpSpPr>
        <a:xfrm>
          <a:off x="0" y="0"/>
          <a:ext cx="0" cy="0"/>
          <a:chOff x="0" y="0"/>
          <a:chExt cx="0" cy="0"/>
        </a:xfrm>
      </p:grpSpPr>
      <p:sp>
        <p:nvSpPr>
          <p:cNvPr id="143" name="Google Shape;143;p11"/>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lang="es-ES" sz="7200">
                <a:solidFill>
                  <a:schemeClr val="lt1"/>
                </a:solidFill>
                <a:latin typeface="Arial"/>
                <a:ea typeface="Arial"/>
                <a:cs typeface="Arial"/>
                <a:sym typeface="Arial"/>
              </a:rPr>
              <a:t>Oportunidades Para Escuchar</a:t>
            </a:r>
            <a:br>
              <a:rPr lang="es-ES" sz="4800">
                <a:solidFill>
                  <a:schemeClr val="lt1"/>
                </a:solidFill>
                <a:latin typeface="Arial"/>
                <a:ea typeface="Arial"/>
                <a:cs typeface="Arial"/>
                <a:sym typeface="Arial"/>
              </a:rPr>
            </a:br>
            <a:r>
              <a:rPr b="1" lang="es-ES" sz="4800">
                <a:solidFill>
                  <a:schemeClr val="lt1"/>
                </a:solidFill>
                <a:latin typeface="Times New Roman"/>
                <a:ea typeface="Times New Roman"/>
                <a:cs typeface="Times New Roman"/>
                <a:sym typeface="Times New Roman"/>
              </a:rPr>
              <a:t>LEER LA PALABRA DE DIOS</a:t>
            </a:r>
            <a:br>
              <a:rPr lang="es-ES"/>
            </a:b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144" name="Google Shape;144;p11"/>
          <p:cNvSpPr txBox="1"/>
          <p:nvPr>
            <p:ph idx="1" type="body"/>
          </p:nvPr>
        </p:nvSpPr>
        <p:spPr>
          <a:xfrm>
            <a:off x="265546" y="2001116"/>
            <a:ext cx="10114401" cy="4856884"/>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s-ES" sz="3600">
                <a:latin typeface="Times New Roman"/>
                <a:ea typeface="Times New Roman"/>
                <a:cs typeface="Times New Roman"/>
                <a:sym typeface="Times New Roman"/>
              </a:rPr>
              <a:t>La Biblia es verdaderamente la Palabra de Dios. Leerla diariamente nos ayuda a conocerlo mejor. Asegurarnos que pasemos ese tiempo con Él cada día es importante. Deberíamos colocarlo en nuestra agenda y cumplirlo como haríamos con cualquier otro compromiso. </a:t>
            </a:r>
            <a:endParaRPr/>
          </a:p>
          <a:p>
            <a:pPr indent="-17145" lvl="0" marL="228600" rtl="0" algn="l">
              <a:lnSpc>
                <a:spcPct val="90000"/>
              </a:lnSpc>
              <a:spcBef>
                <a:spcPts val="1000"/>
              </a:spcBef>
              <a:spcAft>
                <a:spcPts val="0"/>
              </a:spcAft>
              <a:buClr>
                <a:schemeClr val="dk1"/>
              </a:buClr>
              <a:buSzPct val="100000"/>
              <a:buNone/>
            </a:pPr>
            <a:r>
              <a:t/>
            </a:r>
            <a:endParaRPr sz="3600">
              <a:latin typeface="Times New Roman"/>
              <a:ea typeface="Times New Roman"/>
              <a:cs typeface="Times New Roman"/>
              <a:sym typeface="Times New Roman"/>
            </a:endParaRPr>
          </a:p>
          <a:p>
            <a:pPr indent="-228600" lvl="0" marL="228600" rtl="0" algn="l">
              <a:lnSpc>
                <a:spcPct val="90000"/>
              </a:lnSpc>
              <a:spcBef>
                <a:spcPts val="1000"/>
              </a:spcBef>
              <a:spcAft>
                <a:spcPts val="0"/>
              </a:spcAft>
              <a:buClr>
                <a:schemeClr val="dk1"/>
              </a:buClr>
              <a:buSzPct val="100000"/>
              <a:buChar char="•"/>
            </a:pPr>
            <a:r>
              <a:rPr lang="es-ES" sz="3600">
                <a:latin typeface="Times New Roman"/>
                <a:ea typeface="Times New Roman"/>
                <a:cs typeface="Times New Roman"/>
                <a:sym typeface="Times New Roman"/>
              </a:rPr>
              <a:t>Tomarnos el tiempo de leer de aquellos de quienes hablan las escrituras, especialmente de aquellos que escucharon el llamado de Dios para sus vidas, da al Espíritu Santo el tiempo correcto para hablarnos y guiar nuestra vida.</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8" name="Shape 148"/>
        <p:cNvGrpSpPr/>
        <p:nvPr/>
      </p:nvGrpSpPr>
      <p:grpSpPr>
        <a:xfrm>
          <a:off x="0" y="0"/>
          <a:ext cx="0" cy="0"/>
          <a:chOff x="0" y="0"/>
          <a:chExt cx="0" cy="0"/>
        </a:xfrm>
      </p:grpSpPr>
      <p:sp>
        <p:nvSpPr>
          <p:cNvPr id="149" name="Google Shape;149;p12"/>
          <p:cNvSpPr txBox="1"/>
          <p:nvPr>
            <p:ph idx="1" type="body"/>
          </p:nvPr>
        </p:nvSpPr>
        <p:spPr>
          <a:xfrm>
            <a:off x="820134" y="1677974"/>
            <a:ext cx="8842342" cy="4845376"/>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s-ES">
                <a:latin typeface="Times New Roman"/>
                <a:ea typeface="Times New Roman"/>
                <a:cs typeface="Times New Roman"/>
                <a:sym typeface="Times New Roman"/>
              </a:rPr>
              <a:t>Toma nota de las cosas que aprendes cada día mientras lees. En salmos 32:8, el Señor dice: “Yo te instruiré, yo te mostraré el camino que debes seguir; yo te daré consejos y velaré por ti” </a:t>
            </a:r>
            <a:r>
              <a:rPr lang="es-ES" sz="2200">
                <a:latin typeface="Times New Roman"/>
                <a:ea typeface="Times New Roman"/>
                <a:cs typeface="Times New Roman"/>
                <a:sym typeface="Times New Roman"/>
              </a:rPr>
              <a:t>(NVI).</a:t>
            </a:r>
            <a:endParaRPr>
              <a:latin typeface="Times New Roman"/>
              <a:ea typeface="Times New Roman"/>
              <a:cs typeface="Times New Roman"/>
              <a:sym typeface="Times New Roman"/>
            </a:endParaRPr>
          </a:p>
          <a:p>
            <a:pPr indent="-228600" lvl="0" marL="228600" rtl="0" algn="l">
              <a:lnSpc>
                <a:spcPct val="90000"/>
              </a:lnSpc>
              <a:spcBef>
                <a:spcPts val="1000"/>
              </a:spcBef>
              <a:spcAft>
                <a:spcPts val="0"/>
              </a:spcAft>
              <a:buClr>
                <a:schemeClr val="dk1"/>
              </a:buClr>
              <a:buSzPct val="100000"/>
              <a:buChar char="•"/>
            </a:pPr>
            <a:r>
              <a:rPr lang="es-ES">
                <a:latin typeface="Times New Roman"/>
                <a:ea typeface="Times New Roman"/>
                <a:cs typeface="Times New Roman"/>
                <a:sym typeface="Times New Roman"/>
              </a:rPr>
              <a:t>En </a:t>
            </a:r>
            <a:r>
              <a:rPr i="1" lang="es-ES">
                <a:latin typeface="Times New Roman"/>
                <a:ea typeface="Times New Roman"/>
                <a:cs typeface="Times New Roman"/>
                <a:sym typeface="Times New Roman"/>
              </a:rPr>
              <a:t>Fundamentos de la Educación Cristiana, </a:t>
            </a:r>
            <a:r>
              <a:rPr lang="es-ES">
                <a:latin typeface="Times New Roman"/>
                <a:ea typeface="Times New Roman"/>
                <a:cs typeface="Times New Roman"/>
                <a:sym typeface="Times New Roman"/>
              </a:rPr>
              <a:t>Elena White escribió, “Por medio del estudio de las Escrituras, mediante la oración ferviente, pueden oír el mensaje que les envía ‘Estad quietos y sabed que yo soy Dios’ ” Ella también escribió, “La Biblia es la voz de Dios que nos habla, tan ciertamente como si pudiésemos oír con nuestros oídos.”</a:t>
            </a:r>
            <a:endParaRPr i="1">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ct val="100000"/>
              <a:buNone/>
            </a:pPr>
            <a:r>
              <a:t/>
            </a:r>
            <a:endParaRPr>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ct val="100000"/>
              <a:buNone/>
            </a:pPr>
            <a:r>
              <a:rPr lang="es-ES" sz="1600">
                <a:latin typeface="Times New Roman"/>
                <a:ea typeface="Times New Roman"/>
                <a:cs typeface="Times New Roman"/>
                <a:sym typeface="Times New Roman"/>
              </a:rPr>
              <a:t>	Ellen White, </a:t>
            </a:r>
            <a:r>
              <a:rPr i="1" lang="es-ES" sz="1600">
                <a:latin typeface="Times New Roman"/>
                <a:ea typeface="Times New Roman"/>
                <a:cs typeface="Times New Roman"/>
                <a:sym typeface="Times New Roman"/>
              </a:rPr>
              <a:t>Fundamentos de la Educación Cristiana </a:t>
            </a:r>
            <a:r>
              <a:rPr lang="es-ES" sz="1600">
                <a:latin typeface="Times New Roman"/>
                <a:ea typeface="Times New Roman"/>
                <a:cs typeface="Times New Roman"/>
                <a:sym typeface="Times New Roman"/>
              </a:rPr>
              <a:t>(Inter-American Division Publishing 	Association, 2019. 488</a:t>
            </a:r>
            <a:endParaRPr/>
          </a:p>
          <a:p>
            <a:pPr indent="0" lvl="0" marL="0" rtl="0" algn="l">
              <a:lnSpc>
                <a:spcPct val="90000"/>
              </a:lnSpc>
              <a:spcBef>
                <a:spcPts val="1000"/>
              </a:spcBef>
              <a:spcAft>
                <a:spcPts val="0"/>
              </a:spcAft>
              <a:buClr>
                <a:schemeClr val="dk1"/>
              </a:buClr>
              <a:buSzPct val="100000"/>
              <a:buNone/>
            </a:pPr>
            <a:r>
              <a:rPr lang="es-ES" sz="1600">
                <a:latin typeface="Times New Roman"/>
                <a:ea typeface="Times New Roman"/>
                <a:cs typeface="Times New Roman"/>
                <a:sym typeface="Times New Roman"/>
              </a:rPr>
              <a:t>	Ellen White, </a:t>
            </a:r>
            <a:r>
              <a:rPr i="1" lang="es-ES" sz="1600">
                <a:latin typeface="Times New Roman"/>
                <a:ea typeface="Times New Roman"/>
                <a:cs typeface="Times New Roman"/>
                <a:sym typeface="Times New Roman"/>
              </a:rPr>
              <a:t>Testimonios Selectos</a:t>
            </a:r>
            <a:r>
              <a:rPr lang="es-ES" sz="1600">
                <a:latin typeface="Times New Roman"/>
                <a:ea typeface="Times New Roman"/>
                <a:cs typeface="Times New Roman"/>
                <a:sym typeface="Times New Roman"/>
              </a:rPr>
              <a:t>, tomo . 4 (White Estate, 2012), p.360 </a:t>
            </a:r>
            <a:endParaRPr/>
          </a:p>
          <a:p>
            <a:pPr indent="-87630" lvl="0" marL="228600" rtl="0" algn="l">
              <a:lnSpc>
                <a:spcPct val="90000"/>
              </a:lnSpc>
              <a:spcBef>
                <a:spcPts val="1000"/>
              </a:spcBef>
              <a:spcAft>
                <a:spcPts val="0"/>
              </a:spcAft>
              <a:buClr>
                <a:schemeClr val="dk1"/>
              </a:buClr>
              <a:buSzPct val="100000"/>
              <a:buNone/>
            </a:pPr>
            <a:r>
              <a:t/>
            </a:r>
            <a:endParaRPr sz="24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3" name="Shape 153"/>
        <p:cNvGrpSpPr/>
        <p:nvPr/>
      </p:nvGrpSpPr>
      <p:grpSpPr>
        <a:xfrm>
          <a:off x="0" y="0"/>
          <a:ext cx="0" cy="0"/>
          <a:chOff x="0" y="0"/>
          <a:chExt cx="0" cy="0"/>
        </a:xfrm>
      </p:grpSpPr>
      <p:sp>
        <p:nvSpPr>
          <p:cNvPr id="154" name="Google Shape;154;p13"/>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lang="es-ES" sz="8000">
                <a:solidFill>
                  <a:schemeClr val="lt1"/>
                </a:solidFill>
                <a:latin typeface="Arial"/>
                <a:ea typeface="Arial"/>
                <a:cs typeface="Arial"/>
                <a:sym typeface="Arial"/>
              </a:rPr>
              <a:t>Oportunidades Para Escuchar</a:t>
            </a:r>
            <a:br>
              <a:rPr lang="es-ES" sz="4800">
                <a:solidFill>
                  <a:schemeClr val="lt1"/>
                </a:solidFill>
                <a:latin typeface="Arial"/>
                <a:ea typeface="Arial"/>
                <a:cs typeface="Arial"/>
                <a:sym typeface="Arial"/>
              </a:rPr>
            </a:br>
            <a:r>
              <a:rPr b="1" lang="es-ES">
                <a:solidFill>
                  <a:schemeClr val="lt1"/>
                </a:solidFill>
              </a:rPr>
              <a:t> Alabanza y Acción de Gracias</a:t>
            </a:r>
            <a:br>
              <a:rPr lang="es-ES"/>
            </a:br>
            <a:br>
              <a:rPr lang="es-ES"/>
            </a:b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155" name="Google Shape;155;p13"/>
          <p:cNvSpPr txBox="1"/>
          <p:nvPr>
            <p:ph idx="1" type="body"/>
          </p:nvPr>
        </p:nvSpPr>
        <p:spPr>
          <a:xfrm>
            <a:off x="265546" y="2001116"/>
            <a:ext cx="10114401" cy="485688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None/>
            </a:pPr>
            <a:r>
              <a:rPr lang="es-ES" sz="4000">
                <a:latin typeface="Times New Roman"/>
                <a:ea typeface="Times New Roman"/>
                <a:cs typeface="Times New Roman"/>
                <a:sym typeface="Times New Roman"/>
              </a:rPr>
              <a:t>Durante este tiempo de paz con Dios, ¡Empieza con un tiempo de Alabanza a Dios! Puedes hacer esto a través de la lectura de un salmo, música o manteniendo un diario de Alabanza y gratitud a Dios por sus bendiciones y Cuidado sobre nosotros.</a:t>
            </a:r>
            <a:endParaRPr/>
          </a:p>
          <a:p>
            <a:pPr indent="0" lvl="0" marL="0" rtl="0" algn="l">
              <a:lnSpc>
                <a:spcPct val="90000"/>
              </a:lnSpc>
              <a:spcBef>
                <a:spcPts val="1000"/>
              </a:spcBef>
              <a:spcAft>
                <a:spcPts val="0"/>
              </a:spcAft>
              <a:buClr>
                <a:schemeClr val="dk1"/>
              </a:buClr>
              <a:buSzPts val="4000"/>
              <a:buNone/>
            </a:pPr>
            <a:r>
              <a:rPr lang="es-ES" sz="4000">
                <a:latin typeface="Times New Roman"/>
                <a:ea typeface="Times New Roman"/>
                <a:cs typeface="Times New Roman"/>
                <a:sym typeface="Times New Roman"/>
              </a:rPr>
              <a:t>Escribe abajo formas en las que veas que Dios te guía cada día.</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14"/>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lang="es-ES" sz="8000">
                <a:solidFill>
                  <a:schemeClr val="lt1"/>
                </a:solidFill>
                <a:latin typeface="Arial"/>
                <a:ea typeface="Arial"/>
                <a:cs typeface="Arial"/>
                <a:sym typeface="Arial"/>
              </a:rPr>
              <a:t>Oportunidades Para Escuchar</a:t>
            </a:r>
            <a:br>
              <a:rPr lang="es-ES" sz="4800">
                <a:solidFill>
                  <a:schemeClr val="lt1"/>
                </a:solidFill>
                <a:latin typeface="Arial"/>
                <a:ea typeface="Arial"/>
                <a:cs typeface="Arial"/>
                <a:sym typeface="Arial"/>
              </a:rPr>
            </a:br>
            <a:r>
              <a:rPr b="1" lang="es-ES" sz="4000">
                <a:solidFill>
                  <a:schemeClr val="lt1"/>
                </a:solidFill>
                <a:latin typeface="Times New Roman"/>
                <a:ea typeface="Times New Roman"/>
                <a:cs typeface="Times New Roman"/>
                <a:sym typeface="Times New Roman"/>
              </a:rPr>
              <a:t>T</a:t>
            </a:r>
            <a:r>
              <a:rPr b="1" lang="es-ES" sz="3600">
                <a:solidFill>
                  <a:schemeClr val="lt1"/>
                </a:solidFill>
                <a:latin typeface="Times New Roman"/>
                <a:ea typeface="Times New Roman"/>
                <a:cs typeface="Times New Roman"/>
                <a:sym typeface="Times New Roman"/>
              </a:rPr>
              <a:t>IEMPO DE ORAR</a:t>
            </a:r>
            <a:br>
              <a:rPr lang="es-ES"/>
            </a:br>
            <a:br>
              <a:rPr lang="es-ES"/>
            </a:br>
            <a:br>
              <a:rPr lang="es-ES"/>
            </a:b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161" name="Google Shape;161;p14"/>
          <p:cNvSpPr txBox="1"/>
          <p:nvPr>
            <p:ph idx="1" type="body"/>
          </p:nvPr>
        </p:nvSpPr>
        <p:spPr>
          <a:xfrm>
            <a:off x="0" y="1788607"/>
            <a:ext cx="10379947" cy="5069393"/>
          </a:xfrm>
          <a:prstGeom prst="rect">
            <a:avLst/>
          </a:prstGeom>
          <a:noFill/>
          <a:ln>
            <a:noFill/>
          </a:ln>
        </p:spPr>
        <p:txBody>
          <a:bodyPr anchorCtr="0" anchor="t" bIns="45700" lIns="91425" spcFirstLastPara="1" rIns="91425" wrap="square" tIns="45700">
            <a:normAutofit fontScale="70000" lnSpcReduction="20000"/>
          </a:bodyPr>
          <a:lstStyle/>
          <a:p>
            <a:pPr indent="-228600" lvl="0" marL="228600" rtl="0" algn="l">
              <a:lnSpc>
                <a:spcPct val="90000"/>
              </a:lnSpc>
              <a:spcBef>
                <a:spcPts val="0"/>
              </a:spcBef>
              <a:spcAft>
                <a:spcPts val="0"/>
              </a:spcAft>
              <a:buClr>
                <a:schemeClr val="dk1"/>
              </a:buClr>
              <a:buSzPct val="100000"/>
              <a:buChar char="•"/>
            </a:pPr>
            <a:r>
              <a:rPr lang="es-ES" sz="4100">
                <a:latin typeface="Times New Roman"/>
                <a:ea typeface="Times New Roman"/>
                <a:cs typeface="Times New Roman"/>
                <a:sym typeface="Times New Roman"/>
              </a:rPr>
              <a:t>Orar es acercarnos a Dios, elegir conectar con Él. Debemos orar específicamente para que Dios nos hable y nos ayude a escuchar su voz. En segundo lugar, debemos pedir a otros que oren para que escuchemos la voz de Dios y su llamado en nuestra vida. Esto puede incluir a amigos creyentes, mentores y pastores.</a:t>
            </a:r>
            <a:endParaRPr/>
          </a:p>
          <a:p>
            <a:pPr indent="-86360" lvl="0" marL="228600" rtl="0" algn="l">
              <a:lnSpc>
                <a:spcPct val="90000"/>
              </a:lnSpc>
              <a:spcBef>
                <a:spcPts val="1000"/>
              </a:spcBef>
              <a:spcAft>
                <a:spcPts val="0"/>
              </a:spcAft>
              <a:buClr>
                <a:schemeClr val="dk1"/>
              </a:buClr>
              <a:buSzPct val="100000"/>
              <a:buNone/>
            </a:pPr>
            <a:r>
              <a:t/>
            </a:r>
            <a:endParaRPr sz="3200">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ct val="100000"/>
              <a:buNone/>
            </a:pPr>
            <a:r>
              <a:t/>
            </a:r>
            <a:endParaRPr sz="3200">
              <a:latin typeface="Times New Roman"/>
              <a:ea typeface="Times New Roman"/>
              <a:cs typeface="Times New Roman"/>
              <a:sym typeface="Times New Roman"/>
            </a:endParaRPr>
          </a:p>
          <a:p>
            <a:pPr indent="-228600" lvl="0" marL="228600" rtl="0" algn="l">
              <a:lnSpc>
                <a:spcPct val="90000"/>
              </a:lnSpc>
              <a:spcBef>
                <a:spcPts val="1000"/>
              </a:spcBef>
              <a:spcAft>
                <a:spcPts val="0"/>
              </a:spcAft>
              <a:buClr>
                <a:schemeClr val="dk1"/>
              </a:buClr>
              <a:buSzPct val="100000"/>
              <a:buChar char="•"/>
            </a:pPr>
            <a:r>
              <a:rPr lang="es-ES" sz="4100">
                <a:latin typeface="Times New Roman"/>
                <a:ea typeface="Times New Roman"/>
                <a:cs typeface="Times New Roman"/>
                <a:sym typeface="Times New Roman"/>
              </a:rPr>
              <a:t>Pídeles que se comprometan a orar específicamente para que escuchen la voz de Dios. “Otra de las maneras en que se escucha la voz de Dios es mediante las apelaciones de su santo Espíritu que impresionan el corazón y que luego se manifiesta en el carácter.</a:t>
            </a:r>
            <a:endParaRPr sz="3200">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ct val="100000"/>
              <a:buNone/>
            </a:pPr>
            <a:r>
              <a:rPr lang="es-ES" sz="3200">
                <a:latin typeface="Times New Roman"/>
                <a:ea typeface="Times New Roman"/>
                <a:cs typeface="Times New Roman"/>
                <a:sym typeface="Times New Roman"/>
              </a:rPr>
              <a:t>	</a:t>
            </a:r>
            <a:r>
              <a:rPr lang="es-ES" sz="2000">
                <a:latin typeface="Times New Roman"/>
                <a:ea typeface="Times New Roman"/>
                <a:cs typeface="Times New Roman"/>
                <a:sym typeface="Times New Roman"/>
              </a:rPr>
              <a:t>Elena White, </a:t>
            </a:r>
            <a:r>
              <a:rPr i="1" lang="es-ES" sz="2000">
                <a:latin typeface="Times New Roman"/>
                <a:ea typeface="Times New Roman"/>
                <a:cs typeface="Times New Roman"/>
                <a:sym typeface="Times New Roman"/>
              </a:rPr>
              <a:t>Testimonios para la Iglesia</a:t>
            </a:r>
            <a:r>
              <a:rPr lang="es-ES" sz="2000">
                <a:latin typeface="Times New Roman"/>
                <a:ea typeface="Times New Roman"/>
                <a:cs typeface="Times New Roman"/>
                <a:sym typeface="Times New Roman"/>
              </a:rPr>
              <a:t>, t. 5 (Asociación publicadora Interamericana 2008)  p.483.</a:t>
            </a:r>
            <a:endParaRPr sz="3200">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5" name="Shape 165"/>
        <p:cNvGrpSpPr/>
        <p:nvPr/>
      </p:nvGrpSpPr>
      <p:grpSpPr>
        <a:xfrm>
          <a:off x="0" y="0"/>
          <a:ext cx="0" cy="0"/>
          <a:chOff x="0" y="0"/>
          <a:chExt cx="0" cy="0"/>
        </a:xfrm>
      </p:grpSpPr>
      <p:sp>
        <p:nvSpPr>
          <p:cNvPr id="166" name="Google Shape;166;p15"/>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lang="es-ES" sz="8000">
                <a:solidFill>
                  <a:schemeClr val="lt1"/>
                </a:solidFill>
                <a:latin typeface="Arial"/>
                <a:ea typeface="Arial"/>
                <a:cs typeface="Arial"/>
                <a:sym typeface="Arial"/>
              </a:rPr>
              <a:t>Oportunidades Para Escuchar</a:t>
            </a:r>
            <a:br>
              <a:rPr lang="es-ES" sz="4800">
                <a:solidFill>
                  <a:schemeClr val="lt1"/>
                </a:solidFill>
                <a:latin typeface="Arial"/>
                <a:ea typeface="Arial"/>
                <a:cs typeface="Arial"/>
                <a:sym typeface="Arial"/>
              </a:rPr>
            </a:br>
            <a:r>
              <a:rPr b="1" lang="es-ES">
                <a:solidFill>
                  <a:schemeClr val="lt1"/>
                </a:solidFill>
                <a:latin typeface="Times New Roman"/>
                <a:ea typeface="Times New Roman"/>
                <a:cs typeface="Times New Roman"/>
                <a:sym typeface="Times New Roman"/>
              </a:rPr>
              <a:t>REPOSO SABÁTICO</a:t>
            </a:r>
            <a:br>
              <a:rPr lang="es-ES"/>
            </a:br>
            <a:br>
              <a:rPr lang="es-ES"/>
            </a:br>
            <a:br>
              <a:rPr lang="es-ES"/>
            </a:br>
            <a:br>
              <a:rPr lang="es-ES"/>
            </a:b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167" name="Google Shape;167;p15"/>
          <p:cNvSpPr txBox="1"/>
          <p:nvPr>
            <p:ph idx="1" type="body"/>
          </p:nvPr>
        </p:nvSpPr>
        <p:spPr>
          <a:xfrm>
            <a:off x="0" y="1788607"/>
            <a:ext cx="10379947" cy="5069393"/>
          </a:xfrm>
          <a:prstGeom prst="rect">
            <a:avLst/>
          </a:prstGeom>
          <a:noFill/>
          <a:ln>
            <a:noFill/>
          </a:ln>
        </p:spPr>
        <p:txBody>
          <a:bodyPr anchorCtr="0" anchor="t" bIns="45700" lIns="91425" spcFirstLastPara="1" rIns="91425" wrap="square" tIns="45700">
            <a:normAutofit fontScale="92500"/>
          </a:bodyPr>
          <a:lstStyle/>
          <a:p>
            <a:pPr indent="0" lvl="0" marL="0" rtl="0" algn="l">
              <a:lnSpc>
                <a:spcPct val="90000"/>
              </a:lnSpc>
              <a:spcBef>
                <a:spcPts val="0"/>
              </a:spcBef>
              <a:spcAft>
                <a:spcPts val="0"/>
              </a:spcAft>
              <a:buClr>
                <a:schemeClr val="dk1"/>
              </a:buClr>
              <a:buSzPct val="100000"/>
              <a:buNone/>
            </a:pPr>
            <a:r>
              <a:rPr lang="es-ES" sz="3600">
                <a:latin typeface="Times New Roman"/>
                <a:ea typeface="Times New Roman"/>
                <a:cs typeface="Times New Roman"/>
                <a:sym typeface="Times New Roman"/>
              </a:rPr>
              <a:t>Dios nos da 24 horas cada semana para vivir a un ritmo diferente y con un enfoque diferente. Protejan las horas del sábado como un descanso del estrés y las cargas diarias y disfruten el ritmo más tranquilo y suave del sábado.</a:t>
            </a:r>
            <a:endParaRPr/>
          </a:p>
          <a:p>
            <a:pPr indent="0" lvl="0" marL="0" rtl="0" algn="l">
              <a:lnSpc>
                <a:spcPct val="90000"/>
              </a:lnSpc>
              <a:spcBef>
                <a:spcPts val="1000"/>
              </a:spcBef>
              <a:spcAft>
                <a:spcPts val="0"/>
              </a:spcAft>
              <a:buClr>
                <a:schemeClr val="dk1"/>
              </a:buClr>
              <a:buSzPct val="100000"/>
              <a:buNone/>
            </a:pPr>
            <a:r>
              <a:rPr lang="es-ES" sz="3600">
                <a:latin typeface="Times New Roman"/>
                <a:ea typeface="Times New Roman"/>
                <a:cs typeface="Times New Roman"/>
                <a:sym typeface="Times New Roman"/>
              </a:rPr>
              <a:t> </a:t>
            </a:r>
            <a:endParaRPr/>
          </a:p>
          <a:p>
            <a:pPr indent="0" lvl="0" marL="0" rtl="0" algn="l">
              <a:lnSpc>
                <a:spcPct val="90000"/>
              </a:lnSpc>
              <a:spcBef>
                <a:spcPts val="1000"/>
              </a:spcBef>
              <a:spcAft>
                <a:spcPts val="0"/>
              </a:spcAft>
              <a:buClr>
                <a:schemeClr val="dk1"/>
              </a:buClr>
              <a:buSzPct val="100000"/>
              <a:buNone/>
            </a:pPr>
            <a:r>
              <a:rPr lang="es-ES" sz="3600">
                <a:latin typeface="Times New Roman"/>
                <a:ea typeface="Times New Roman"/>
                <a:cs typeface="Times New Roman"/>
                <a:sym typeface="Times New Roman"/>
              </a:rPr>
              <a:t>Usen estas horas para pasar más tiempo en las oportunidades que hemos discutido que facilitan escuchar a Dios: leyendo sobre Él, alabándole, orando, reflexionando, hablando a otros de Él y pasando un tiempo en la naturaleza.  </a:t>
            </a:r>
            <a:endParaRPr/>
          </a:p>
          <a:p>
            <a:pPr indent="0" lvl="0" marL="0" rtl="0" algn="l">
              <a:lnSpc>
                <a:spcPct val="90000"/>
              </a:lnSpc>
              <a:spcBef>
                <a:spcPts val="1000"/>
              </a:spcBef>
              <a:spcAft>
                <a:spcPts val="0"/>
              </a:spcAft>
              <a:buClr>
                <a:schemeClr val="dk1"/>
              </a:buClr>
              <a:buSzPct val="100000"/>
              <a:buNone/>
            </a:pPr>
            <a:r>
              <a:t/>
            </a:r>
            <a:endParaRPr sz="3600">
              <a:latin typeface="Times New Roman"/>
              <a:ea typeface="Times New Roman"/>
              <a:cs typeface="Times New Roman"/>
              <a:sym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1" name="Shape 171"/>
        <p:cNvGrpSpPr/>
        <p:nvPr/>
      </p:nvGrpSpPr>
      <p:grpSpPr>
        <a:xfrm>
          <a:off x="0" y="0"/>
          <a:ext cx="0" cy="0"/>
          <a:chOff x="0" y="0"/>
          <a:chExt cx="0" cy="0"/>
        </a:xfrm>
      </p:grpSpPr>
      <p:sp>
        <p:nvSpPr>
          <p:cNvPr id="172" name="Google Shape;172;p16"/>
          <p:cNvSpPr txBox="1"/>
          <p:nvPr>
            <p:ph type="title"/>
          </p:nvPr>
        </p:nvSpPr>
        <p:spPr>
          <a:xfrm>
            <a:off x="-90435" y="-168091"/>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lang="es-ES" sz="8000">
                <a:solidFill>
                  <a:schemeClr val="lt1"/>
                </a:solidFill>
                <a:latin typeface="Arial"/>
                <a:ea typeface="Arial"/>
                <a:cs typeface="Arial"/>
                <a:sym typeface="Arial"/>
              </a:rPr>
              <a:t>Oportunidades Para Escuchar</a:t>
            </a:r>
            <a:br>
              <a:rPr lang="es-ES" sz="4800">
                <a:solidFill>
                  <a:schemeClr val="lt1"/>
                </a:solidFill>
                <a:latin typeface="Arial"/>
                <a:ea typeface="Arial"/>
                <a:cs typeface="Arial"/>
                <a:sym typeface="Arial"/>
              </a:rPr>
            </a:br>
            <a:r>
              <a:rPr b="1" lang="es-ES" sz="3600">
                <a:solidFill>
                  <a:schemeClr val="lt1"/>
                </a:solidFill>
                <a:latin typeface="Times New Roman"/>
                <a:ea typeface="Times New Roman"/>
                <a:cs typeface="Times New Roman"/>
                <a:sym typeface="Times New Roman"/>
              </a:rPr>
              <a:t>PASAR TIEMPO EN LA NATURALEZA</a:t>
            </a:r>
            <a:br>
              <a:rPr lang="es-ES">
                <a:solidFill>
                  <a:schemeClr val="lt1"/>
                </a:solidFill>
                <a:latin typeface="Times New Roman"/>
                <a:ea typeface="Times New Roman"/>
                <a:cs typeface="Times New Roman"/>
                <a:sym typeface="Times New Roman"/>
              </a:rPr>
            </a:br>
            <a:br>
              <a:rPr lang="es-ES">
                <a:solidFill>
                  <a:schemeClr val="lt1"/>
                </a:solidFill>
                <a:latin typeface="Times New Roman"/>
                <a:ea typeface="Times New Roman"/>
                <a:cs typeface="Times New Roman"/>
                <a:sym typeface="Times New Roman"/>
              </a:rPr>
            </a:br>
            <a:br>
              <a:rPr lang="es-ES"/>
            </a:br>
            <a:br>
              <a:rPr lang="es-ES"/>
            </a:br>
            <a:br>
              <a:rPr lang="es-ES"/>
            </a:b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173" name="Google Shape;173;p16"/>
          <p:cNvSpPr txBox="1"/>
          <p:nvPr>
            <p:ph idx="1" type="body"/>
          </p:nvPr>
        </p:nvSpPr>
        <p:spPr>
          <a:xfrm>
            <a:off x="0" y="1788607"/>
            <a:ext cx="10379947" cy="5069393"/>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s-ES" sz="3800">
                <a:latin typeface="Times New Roman"/>
                <a:ea typeface="Times New Roman"/>
                <a:cs typeface="Times New Roman"/>
                <a:sym typeface="Times New Roman"/>
              </a:rPr>
              <a:t>Otra hermosa manera de crear oportunidades para escuchar la voz de Dios es pasar tiempo en la naturaleza, rodeado de árboles, plantas, flores y agua; todo lo que Dios creó. “La naturaleza ha de ser nuestro gran libro de texto después la Biblia.” </a:t>
            </a:r>
            <a:endParaRPr sz="3800">
              <a:latin typeface="Times New Roman"/>
              <a:ea typeface="Times New Roman"/>
              <a:cs typeface="Times New Roman"/>
              <a:sym typeface="Times New Roman"/>
            </a:endParaRPr>
          </a:p>
          <a:p>
            <a:pPr indent="-40640" lvl="0" marL="228600" rtl="0" algn="l">
              <a:lnSpc>
                <a:spcPct val="90000"/>
              </a:lnSpc>
              <a:spcBef>
                <a:spcPts val="1000"/>
              </a:spcBef>
              <a:spcAft>
                <a:spcPts val="0"/>
              </a:spcAft>
              <a:buClr>
                <a:schemeClr val="dk1"/>
              </a:buClr>
              <a:buSzPct val="100000"/>
              <a:buNone/>
            </a:pPr>
            <a:r>
              <a:t/>
            </a:r>
            <a:endParaRPr sz="3200">
              <a:latin typeface="Times New Roman"/>
              <a:ea typeface="Times New Roman"/>
              <a:cs typeface="Times New Roman"/>
              <a:sym typeface="Times New Roman"/>
            </a:endParaRPr>
          </a:p>
          <a:p>
            <a:pPr indent="-228600" lvl="0" marL="228600" rtl="0" algn="l">
              <a:lnSpc>
                <a:spcPct val="90000"/>
              </a:lnSpc>
              <a:spcBef>
                <a:spcPts val="1000"/>
              </a:spcBef>
              <a:spcAft>
                <a:spcPts val="0"/>
              </a:spcAft>
              <a:buClr>
                <a:schemeClr val="dk1"/>
              </a:buClr>
              <a:buSzPct val="100000"/>
              <a:buChar char="•"/>
            </a:pPr>
            <a:r>
              <a:rPr lang="es-ES"/>
              <a:t> </a:t>
            </a:r>
            <a:r>
              <a:rPr lang="es-ES" sz="3300">
                <a:latin typeface="Times New Roman"/>
                <a:ea typeface="Times New Roman"/>
                <a:cs typeface="Times New Roman"/>
                <a:sym typeface="Times New Roman"/>
              </a:rPr>
              <a:t>Cuando todas las demás voces quedan acalladas, y en la quietud esperamos delante de Él, el silencio del alma hace más distinta la voz de Dios.”</a:t>
            </a:r>
            <a:endParaRPr/>
          </a:p>
          <a:p>
            <a:pPr indent="0" lvl="0" marL="0" rtl="0" algn="l">
              <a:lnSpc>
                <a:spcPct val="90000"/>
              </a:lnSpc>
              <a:spcBef>
                <a:spcPts val="1000"/>
              </a:spcBef>
              <a:spcAft>
                <a:spcPts val="0"/>
              </a:spcAft>
              <a:buClr>
                <a:schemeClr val="dk1"/>
              </a:buClr>
              <a:buSzPct val="100000"/>
              <a:buNone/>
            </a:pPr>
            <a:r>
              <a:t/>
            </a:r>
            <a:endParaRPr sz="3200">
              <a:latin typeface="Times New Roman"/>
              <a:ea typeface="Times New Roman"/>
              <a:cs typeface="Times New Roman"/>
              <a:sym typeface="Times New Roman"/>
            </a:endParaRPr>
          </a:p>
          <a:p>
            <a:pPr indent="0" lvl="1" marL="457200" rtl="0" algn="l">
              <a:lnSpc>
                <a:spcPct val="90000"/>
              </a:lnSpc>
              <a:spcBef>
                <a:spcPts val="500"/>
              </a:spcBef>
              <a:spcAft>
                <a:spcPts val="0"/>
              </a:spcAft>
              <a:buClr>
                <a:schemeClr val="dk1"/>
              </a:buClr>
              <a:buSzPct val="100000"/>
              <a:buNone/>
            </a:pPr>
            <a:r>
              <a:rPr lang="es-ES" sz="1600">
                <a:latin typeface="Times New Roman"/>
                <a:ea typeface="Times New Roman"/>
                <a:cs typeface="Times New Roman"/>
                <a:sym typeface="Times New Roman"/>
              </a:rPr>
              <a:t>Ellen G. White, </a:t>
            </a:r>
            <a:r>
              <a:rPr i="1" lang="es-ES" sz="1600">
                <a:latin typeface="Times New Roman"/>
                <a:ea typeface="Times New Roman"/>
                <a:cs typeface="Times New Roman"/>
                <a:sym typeface="Times New Roman"/>
              </a:rPr>
              <a:t>Conducción del Niño  p.</a:t>
            </a:r>
            <a:r>
              <a:rPr lang="es-ES" sz="1600">
                <a:latin typeface="Times New Roman"/>
                <a:ea typeface="Times New Roman"/>
                <a:cs typeface="Times New Roman"/>
                <a:sym typeface="Times New Roman"/>
              </a:rPr>
              <a:t>43.  (Mountain View, CA: Pacific Press, 1970) ,43 </a:t>
            </a:r>
            <a:endParaRPr/>
          </a:p>
          <a:p>
            <a:pPr indent="0" lvl="1" marL="457200" rtl="0" algn="l">
              <a:lnSpc>
                <a:spcPct val="90000"/>
              </a:lnSpc>
              <a:spcBef>
                <a:spcPts val="500"/>
              </a:spcBef>
              <a:spcAft>
                <a:spcPts val="0"/>
              </a:spcAft>
              <a:buClr>
                <a:schemeClr val="dk1"/>
              </a:buClr>
              <a:buSzPct val="100000"/>
              <a:buNone/>
            </a:pPr>
            <a:r>
              <a:rPr lang="es-ES" sz="1400">
                <a:latin typeface="Times New Roman"/>
                <a:ea typeface="Times New Roman"/>
                <a:cs typeface="Times New Roman"/>
                <a:sym typeface="Times New Roman"/>
              </a:rPr>
              <a:t>Ellen G. White, </a:t>
            </a:r>
            <a:r>
              <a:rPr i="1" lang="es-ES" sz="1400">
                <a:latin typeface="Times New Roman"/>
                <a:ea typeface="Times New Roman"/>
                <a:cs typeface="Times New Roman"/>
                <a:sym typeface="Times New Roman"/>
              </a:rPr>
              <a:t>El Deseado de Todas las Gentes </a:t>
            </a:r>
            <a:r>
              <a:rPr lang="es-ES" sz="1400">
                <a:latin typeface="Times New Roman"/>
                <a:ea typeface="Times New Roman"/>
                <a:cs typeface="Times New Roman"/>
                <a:sym typeface="Times New Roman"/>
              </a:rPr>
              <a:t>(Mountain View, CA: Pacific Press, 1955), 331.</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7" name="Shape 177"/>
        <p:cNvGrpSpPr/>
        <p:nvPr/>
      </p:nvGrpSpPr>
      <p:grpSpPr>
        <a:xfrm>
          <a:off x="0" y="0"/>
          <a:ext cx="0" cy="0"/>
          <a:chOff x="0" y="0"/>
          <a:chExt cx="0" cy="0"/>
        </a:xfrm>
      </p:grpSpPr>
      <p:sp>
        <p:nvSpPr>
          <p:cNvPr id="178" name="Google Shape;178;p17"/>
          <p:cNvSpPr txBox="1"/>
          <p:nvPr>
            <p:ph type="title"/>
          </p:nvPr>
        </p:nvSpPr>
        <p:spPr>
          <a:xfrm>
            <a:off x="0" y="19965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lang="es-ES" sz="9600">
                <a:solidFill>
                  <a:schemeClr val="lt1"/>
                </a:solidFill>
                <a:latin typeface="Arial"/>
                <a:ea typeface="Arial"/>
                <a:cs typeface="Arial"/>
                <a:sym typeface="Arial"/>
              </a:rPr>
              <a:t>Oportunidades Para Escuchar</a:t>
            </a:r>
            <a:br>
              <a:rPr lang="es-ES" sz="4800">
                <a:solidFill>
                  <a:schemeClr val="lt1"/>
                </a:solidFill>
                <a:latin typeface="Arial"/>
                <a:ea typeface="Arial"/>
                <a:cs typeface="Arial"/>
                <a:sym typeface="Arial"/>
              </a:rPr>
            </a:br>
            <a:r>
              <a:rPr b="1" lang="es-ES">
                <a:solidFill>
                  <a:schemeClr val="lt1"/>
                </a:solidFill>
                <a:latin typeface="Times New Roman"/>
                <a:ea typeface="Times New Roman"/>
                <a:cs typeface="Times New Roman"/>
                <a:sym typeface="Times New Roman"/>
              </a:rPr>
              <a:t>Reflexionar</a:t>
            </a:r>
            <a:br>
              <a:rPr lang="es-ES"/>
            </a:br>
            <a:br>
              <a:rPr lang="es-ES">
                <a:solidFill>
                  <a:schemeClr val="lt1"/>
                </a:solidFill>
                <a:latin typeface="Times New Roman"/>
                <a:ea typeface="Times New Roman"/>
                <a:cs typeface="Times New Roman"/>
                <a:sym typeface="Times New Roman"/>
              </a:rPr>
            </a:br>
            <a:br>
              <a:rPr lang="es-ES">
                <a:solidFill>
                  <a:schemeClr val="lt1"/>
                </a:solidFill>
                <a:latin typeface="Times New Roman"/>
                <a:ea typeface="Times New Roman"/>
                <a:cs typeface="Times New Roman"/>
                <a:sym typeface="Times New Roman"/>
              </a:rPr>
            </a:br>
            <a:br>
              <a:rPr lang="es-ES"/>
            </a:br>
            <a:br>
              <a:rPr lang="es-ES"/>
            </a:br>
            <a:br>
              <a:rPr lang="es-ES"/>
            </a:b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179" name="Google Shape;179;p17"/>
          <p:cNvSpPr txBox="1"/>
          <p:nvPr>
            <p:ph idx="1" type="body"/>
          </p:nvPr>
        </p:nvSpPr>
        <p:spPr>
          <a:xfrm>
            <a:off x="0" y="1788607"/>
            <a:ext cx="10379947" cy="5069393"/>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1"/>
              </a:buClr>
              <a:buSzPct val="100000"/>
              <a:buNone/>
            </a:pPr>
            <a:r>
              <a:rPr lang="es-ES" sz="4000">
                <a:latin typeface="Times New Roman"/>
                <a:ea typeface="Times New Roman"/>
                <a:cs typeface="Times New Roman"/>
                <a:sym typeface="Times New Roman"/>
              </a:rPr>
              <a:t>A menudo, no reflexionamos sobre el pasado. O bien sentimos demasiado dolor al respecto y queremos dejarlo atrás, o simplemente estamos demasiado ocupados para dedicarle tiempo.</a:t>
            </a:r>
            <a:endParaRPr/>
          </a:p>
          <a:p>
            <a:pPr indent="0" lvl="0" marL="0" rtl="0" algn="l">
              <a:lnSpc>
                <a:spcPct val="90000"/>
              </a:lnSpc>
              <a:spcBef>
                <a:spcPts val="1000"/>
              </a:spcBef>
              <a:spcAft>
                <a:spcPts val="0"/>
              </a:spcAft>
              <a:buClr>
                <a:schemeClr val="dk1"/>
              </a:buClr>
              <a:buSzPct val="100000"/>
              <a:buNone/>
            </a:pPr>
            <a:r>
              <a:t/>
            </a:r>
            <a:endParaRPr sz="4000">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ct val="100000"/>
              <a:buNone/>
            </a:pPr>
            <a:br>
              <a:rPr lang="es-ES" sz="4000"/>
            </a:br>
            <a:r>
              <a:rPr lang="es-ES" sz="3900">
                <a:latin typeface="Times New Roman"/>
                <a:ea typeface="Times New Roman"/>
                <a:cs typeface="Times New Roman"/>
                <a:sym typeface="Times New Roman"/>
              </a:rPr>
              <a:t>Pero reflexionar sobre nuestras vidas puede ayudarnos a comprender que Dios nos ha estado guiando hasta donde estamos hoy. Quizás hayamos tomado malas decisiones, pero Dios continúa guiándonos si se lo permitimos.</a:t>
            </a:r>
            <a:endParaRPr sz="4000">
              <a:latin typeface="Times New Roman"/>
              <a:ea typeface="Times New Roman"/>
              <a:cs typeface="Times New Roman"/>
              <a:sym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3" name="Shape 183"/>
        <p:cNvGrpSpPr/>
        <p:nvPr/>
      </p:nvGrpSpPr>
      <p:grpSpPr>
        <a:xfrm>
          <a:off x="0" y="0"/>
          <a:ext cx="0" cy="0"/>
          <a:chOff x="0" y="0"/>
          <a:chExt cx="0" cy="0"/>
        </a:xfrm>
      </p:grpSpPr>
      <p:sp>
        <p:nvSpPr>
          <p:cNvPr id="184" name="Google Shape;184;p18"/>
          <p:cNvSpPr txBox="1"/>
          <p:nvPr>
            <p:ph type="title"/>
          </p:nvPr>
        </p:nvSpPr>
        <p:spPr>
          <a:xfrm>
            <a:off x="265546" y="217344"/>
            <a:ext cx="9959108"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s-ES"/>
              <a:t>Discusión en Grupo:</a:t>
            </a:r>
            <a:endParaRPr/>
          </a:p>
        </p:txBody>
      </p:sp>
      <p:sp>
        <p:nvSpPr>
          <p:cNvPr id="185" name="Google Shape;185;p18"/>
          <p:cNvSpPr txBox="1"/>
          <p:nvPr>
            <p:ph idx="1" type="body"/>
          </p:nvPr>
        </p:nvSpPr>
        <p:spPr>
          <a:xfrm>
            <a:off x="70338" y="1848897"/>
            <a:ext cx="10154317" cy="4693305"/>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90000"/>
              </a:lnSpc>
              <a:spcBef>
                <a:spcPts val="0"/>
              </a:spcBef>
              <a:spcAft>
                <a:spcPts val="0"/>
              </a:spcAft>
              <a:buClr>
                <a:schemeClr val="dk1"/>
              </a:buClr>
              <a:buSzPct val="100000"/>
              <a:buNone/>
            </a:pPr>
            <a:br>
              <a:rPr lang="es-ES"/>
            </a:br>
            <a:r>
              <a:rPr lang="es-ES" sz="4600">
                <a:solidFill>
                  <a:schemeClr val="lt1"/>
                </a:solidFill>
                <a:latin typeface="Times New Roman"/>
                <a:ea typeface="Times New Roman"/>
                <a:cs typeface="Times New Roman"/>
                <a:sym typeface="Times New Roman"/>
              </a:rPr>
              <a:t>1) Al realizar el ejercicio de repasar cada década (10 años) de tu vida, ¿te resultó difícil identificar un tema que la describiera?</a:t>
            </a:r>
            <a:endParaRPr/>
          </a:p>
          <a:p>
            <a:pPr indent="0" lvl="0" marL="0" rtl="0" algn="l">
              <a:lnSpc>
                <a:spcPct val="90000"/>
              </a:lnSpc>
              <a:spcBef>
                <a:spcPts val="1000"/>
              </a:spcBef>
              <a:spcAft>
                <a:spcPts val="0"/>
              </a:spcAft>
              <a:buClr>
                <a:schemeClr val="lt1"/>
              </a:buClr>
              <a:buSzPct val="100000"/>
              <a:buNone/>
            </a:pPr>
            <a:r>
              <a:rPr lang="es-ES" sz="4600">
                <a:solidFill>
                  <a:schemeClr val="lt1"/>
                </a:solidFill>
                <a:latin typeface="Times New Roman"/>
                <a:ea typeface="Times New Roman"/>
                <a:cs typeface="Times New Roman"/>
                <a:sym typeface="Times New Roman"/>
              </a:rPr>
              <a:t>2) ¿Pudiste percibir la mano de Dios obrando a lo largo de cada década de una manera que quizás no habías visto antes?</a:t>
            </a:r>
            <a:endParaRPr/>
          </a:p>
          <a:p>
            <a:pPr indent="0" lvl="0" marL="0" rtl="0" algn="l">
              <a:lnSpc>
                <a:spcPct val="90000"/>
              </a:lnSpc>
              <a:spcBef>
                <a:spcPts val="1000"/>
              </a:spcBef>
              <a:spcAft>
                <a:spcPts val="0"/>
              </a:spcAft>
              <a:buClr>
                <a:schemeClr val="lt1"/>
              </a:buClr>
              <a:buSzPct val="100000"/>
              <a:buNone/>
            </a:pPr>
            <a:r>
              <a:rPr lang="es-ES" sz="4600">
                <a:solidFill>
                  <a:schemeClr val="lt1"/>
                </a:solidFill>
                <a:latin typeface="Times New Roman"/>
                <a:ea typeface="Times New Roman"/>
                <a:cs typeface="Times New Roman"/>
                <a:sym typeface="Times New Roman"/>
              </a:rPr>
              <a:t>3) En la década en la que te encuentras ahora, ¿puedes vislumbrar una nueva dirección hacia la que Él te está guiando?</a:t>
            </a:r>
            <a:endParaRPr/>
          </a:p>
          <a:p>
            <a:pPr indent="0" lvl="0" marL="0" rtl="0" algn="l">
              <a:lnSpc>
                <a:spcPct val="90000"/>
              </a:lnSpc>
              <a:spcBef>
                <a:spcPts val="1000"/>
              </a:spcBef>
              <a:spcAft>
                <a:spcPts val="0"/>
              </a:spcAft>
              <a:buClr>
                <a:schemeClr val="dk1"/>
              </a:buClr>
              <a:buSzPct val="100000"/>
              <a:buNone/>
            </a:pPr>
            <a:br>
              <a:rPr lang="es-ES" sz="3600"/>
            </a:br>
            <a:endParaRPr sz="2400">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9" name="Shape 189"/>
        <p:cNvGrpSpPr/>
        <p:nvPr/>
      </p:nvGrpSpPr>
      <p:grpSpPr>
        <a:xfrm>
          <a:off x="0" y="0"/>
          <a:ext cx="0" cy="0"/>
          <a:chOff x="0" y="0"/>
          <a:chExt cx="0" cy="0"/>
        </a:xfrm>
      </p:grpSpPr>
      <p:sp>
        <p:nvSpPr>
          <p:cNvPr id="190" name="Google Shape;190;p19"/>
          <p:cNvSpPr txBox="1"/>
          <p:nvPr>
            <p:ph type="title"/>
          </p:nvPr>
        </p:nvSpPr>
        <p:spPr>
          <a:xfrm>
            <a:off x="167942" y="126909"/>
            <a:ext cx="9959108" cy="13255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Times New Roman"/>
              <a:buNone/>
            </a:pPr>
            <a:br>
              <a:rPr b="1" lang="es-ES">
                <a:latin typeface="Times New Roman"/>
                <a:ea typeface="Times New Roman"/>
                <a:cs typeface="Times New Roman"/>
                <a:sym typeface="Times New Roman"/>
              </a:rPr>
            </a:br>
            <a:r>
              <a:rPr b="1" lang="es-ES">
                <a:latin typeface="Times New Roman"/>
                <a:ea typeface="Times New Roman"/>
                <a:cs typeface="Times New Roman"/>
                <a:sym typeface="Times New Roman"/>
              </a:rPr>
              <a:t>RESPUESTAS A ESCUCHAR</a:t>
            </a:r>
            <a:br>
              <a:rPr b="1" lang="es-ES">
                <a:latin typeface="Times New Roman"/>
                <a:ea typeface="Times New Roman"/>
                <a:cs typeface="Times New Roman"/>
                <a:sym typeface="Times New Roman"/>
              </a:rPr>
            </a:br>
            <a:r>
              <a:rPr b="1" lang="es-ES">
                <a:latin typeface="Times New Roman"/>
                <a:ea typeface="Times New Roman"/>
                <a:cs typeface="Times New Roman"/>
                <a:sym typeface="Times New Roman"/>
              </a:rPr>
              <a:t>Argumentos</a:t>
            </a:r>
            <a:br>
              <a:rPr lang="es-ES"/>
            </a:br>
            <a:endParaRPr/>
          </a:p>
        </p:txBody>
      </p:sp>
      <p:sp>
        <p:nvSpPr>
          <p:cNvPr id="191" name="Google Shape;191;p19"/>
          <p:cNvSpPr txBox="1"/>
          <p:nvPr>
            <p:ph idx="1" type="body"/>
          </p:nvPr>
        </p:nvSpPr>
        <p:spPr>
          <a:xfrm>
            <a:off x="70338" y="1848897"/>
            <a:ext cx="10309609" cy="4882194"/>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lnSpc>
                <a:spcPct val="90000"/>
              </a:lnSpc>
              <a:spcBef>
                <a:spcPts val="0"/>
              </a:spcBef>
              <a:spcAft>
                <a:spcPts val="0"/>
              </a:spcAft>
              <a:buClr>
                <a:schemeClr val="lt1"/>
              </a:buClr>
              <a:buSzPct val="100000"/>
              <a:buNone/>
            </a:pPr>
            <a:r>
              <a:rPr lang="es-ES" sz="4500">
                <a:solidFill>
                  <a:schemeClr val="lt1"/>
                </a:solidFill>
                <a:latin typeface="Times New Roman"/>
                <a:ea typeface="Times New Roman"/>
                <a:cs typeface="Times New Roman"/>
                <a:sym typeface="Times New Roman"/>
              </a:rPr>
              <a:t>Quizá hayas escuchado la voz de Dios, Su llamado para que hagas algo por Él. Pero entonces empiezas a tener una discusión interna más o menos así:</a:t>
            </a:r>
            <a:endParaRPr/>
          </a:p>
          <a:p>
            <a:pPr indent="0" lvl="0" marL="0" rtl="0" algn="l">
              <a:lnSpc>
                <a:spcPct val="90000"/>
              </a:lnSpc>
              <a:spcBef>
                <a:spcPts val="1000"/>
              </a:spcBef>
              <a:spcAft>
                <a:spcPts val="0"/>
              </a:spcAft>
              <a:buClr>
                <a:schemeClr val="dk1"/>
              </a:buClr>
              <a:buSzPct val="100000"/>
              <a:buNone/>
            </a:pPr>
            <a:r>
              <a:t/>
            </a:r>
            <a:endParaRPr sz="4500">
              <a:solidFill>
                <a:schemeClr val="lt1"/>
              </a:solidFill>
              <a:latin typeface="Times New Roman"/>
              <a:ea typeface="Times New Roman"/>
              <a:cs typeface="Times New Roman"/>
              <a:sym typeface="Times New Roman"/>
            </a:endParaRPr>
          </a:p>
          <a:p>
            <a:pPr indent="-228632" lvl="0" marL="228600" rtl="0" algn="l">
              <a:lnSpc>
                <a:spcPct val="90000"/>
              </a:lnSpc>
              <a:spcBef>
                <a:spcPts val="1000"/>
              </a:spcBef>
              <a:spcAft>
                <a:spcPts val="0"/>
              </a:spcAft>
              <a:buClr>
                <a:schemeClr val="lt1"/>
              </a:buClr>
              <a:buSzPct val="100000"/>
              <a:buChar char="•"/>
            </a:pPr>
            <a:r>
              <a:rPr lang="es-ES" sz="4500">
                <a:solidFill>
                  <a:schemeClr val="lt1"/>
                </a:solidFill>
                <a:latin typeface="Times New Roman"/>
                <a:ea typeface="Times New Roman"/>
                <a:cs typeface="Times New Roman"/>
                <a:sym typeface="Times New Roman"/>
              </a:rPr>
              <a:t>DIOS: (Ese empujoncito para que te animes a dirigir la Escuela Sabática justo cuando te lo acaban de pedir</a:t>
            </a:r>
            <a:r>
              <a:rPr lang="es-ES" sz="4800">
                <a:solidFill>
                  <a:schemeClr val="lt1"/>
                </a:solidFill>
              </a:rPr>
              <a:t>.</a:t>
            </a:r>
            <a:r>
              <a:rPr lang="es-ES" sz="4500">
                <a:solidFill>
                  <a:schemeClr val="lt1"/>
                </a:solidFill>
                <a:latin typeface="Times New Roman"/>
                <a:ea typeface="Times New Roman"/>
                <a:cs typeface="Times New Roman"/>
                <a:sym typeface="Times New Roman"/>
              </a:rPr>
              <a:t>)</a:t>
            </a:r>
            <a:endParaRPr/>
          </a:p>
          <a:p>
            <a:pPr indent="0" lvl="0" marL="0" rtl="0" algn="l">
              <a:lnSpc>
                <a:spcPct val="90000"/>
              </a:lnSpc>
              <a:spcBef>
                <a:spcPts val="1000"/>
              </a:spcBef>
              <a:spcAft>
                <a:spcPts val="0"/>
              </a:spcAft>
              <a:buClr>
                <a:schemeClr val="dk1"/>
              </a:buClr>
              <a:buSzPct val="100000"/>
              <a:buNone/>
            </a:pPr>
            <a:r>
              <a:t/>
            </a:r>
            <a:endParaRPr sz="4500">
              <a:solidFill>
                <a:schemeClr val="lt1"/>
              </a:solidFill>
              <a:latin typeface="Times New Roman"/>
              <a:ea typeface="Times New Roman"/>
              <a:cs typeface="Times New Roman"/>
              <a:sym typeface="Times New Roman"/>
            </a:endParaRPr>
          </a:p>
          <a:p>
            <a:pPr indent="-228632" lvl="0" marL="228600" rtl="0" algn="l">
              <a:lnSpc>
                <a:spcPct val="90000"/>
              </a:lnSpc>
              <a:spcBef>
                <a:spcPts val="1000"/>
              </a:spcBef>
              <a:spcAft>
                <a:spcPts val="0"/>
              </a:spcAft>
              <a:buClr>
                <a:schemeClr val="lt1"/>
              </a:buClr>
              <a:buSzPct val="100000"/>
              <a:buChar char="•"/>
            </a:pPr>
            <a:r>
              <a:rPr lang="es-ES" sz="4500">
                <a:solidFill>
                  <a:schemeClr val="lt1"/>
                </a:solidFill>
                <a:latin typeface="Times New Roman"/>
                <a:ea typeface="Times New Roman"/>
                <a:cs typeface="Times New Roman"/>
                <a:sym typeface="Times New Roman"/>
              </a:rPr>
              <a:t>YO: “Señor , tú sabes que tendré una semana ocupada y no tendré tiempo de estudiar. ¡Estaré muy cansada al llegar el sábado!” </a:t>
            </a:r>
            <a:endParaRPr/>
          </a:p>
          <a:p>
            <a:pPr indent="0" lvl="0" marL="0" rtl="0" algn="l">
              <a:lnSpc>
                <a:spcPct val="90000"/>
              </a:lnSpc>
              <a:spcBef>
                <a:spcPts val="1000"/>
              </a:spcBef>
              <a:spcAft>
                <a:spcPts val="0"/>
              </a:spcAft>
              <a:buClr>
                <a:schemeClr val="dk1"/>
              </a:buClr>
              <a:buSzPct val="100000"/>
              <a:buNone/>
            </a:pPr>
            <a:r>
              <a:t/>
            </a:r>
            <a:endParaRPr sz="4500">
              <a:solidFill>
                <a:schemeClr val="lt1"/>
              </a:solidFill>
              <a:latin typeface="Times New Roman"/>
              <a:ea typeface="Times New Roman"/>
              <a:cs typeface="Times New Roman"/>
              <a:sym typeface="Times New Roman"/>
            </a:endParaRPr>
          </a:p>
          <a:p>
            <a:pPr indent="-228632" lvl="0" marL="228600" rtl="0" algn="l">
              <a:lnSpc>
                <a:spcPct val="90000"/>
              </a:lnSpc>
              <a:spcBef>
                <a:spcPts val="1000"/>
              </a:spcBef>
              <a:spcAft>
                <a:spcPts val="0"/>
              </a:spcAft>
              <a:buClr>
                <a:schemeClr val="lt1"/>
              </a:buClr>
              <a:buSzPct val="100000"/>
              <a:buChar char="•"/>
            </a:pPr>
            <a:r>
              <a:rPr lang="es-ES" sz="4500">
                <a:solidFill>
                  <a:schemeClr val="lt1"/>
                </a:solidFill>
                <a:latin typeface="Times New Roman"/>
                <a:ea typeface="Times New Roman"/>
                <a:cs typeface="Times New Roman"/>
                <a:sym typeface="Times New Roman"/>
              </a:rPr>
              <a:t>O “Señor, tú sabes que _____________ (agrega su nombre) es mucho mejor que yo liderando. ¿Por qué no le pides que lo haga?”</a:t>
            </a:r>
            <a:endParaRPr/>
          </a:p>
          <a:p>
            <a:pPr indent="-133350" lvl="0" marL="228600" rtl="0" algn="l">
              <a:lnSpc>
                <a:spcPct val="90000"/>
              </a:lnSpc>
              <a:spcBef>
                <a:spcPts val="1000"/>
              </a:spcBef>
              <a:spcAft>
                <a:spcPts val="0"/>
              </a:spcAft>
              <a:buClr>
                <a:schemeClr val="dk1"/>
              </a:buClr>
              <a:buSzPct val="100000"/>
              <a:buNone/>
            </a:pPr>
            <a:r>
              <a:t/>
            </a:r>
            <a:endParaRPr sz="24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0" name="Shape 90"/>
        <p:cNvGrpSpPr/>
        <p:nvPr/>
      </p:nvGrpSpPr>
      <p:grpSpPr>
        <a:xfrm>
          <a:off x="0" y="0"/>
          <a:ext cx="0" cy="0"/>
          <a:chOff x="0" y="0"/>
          <a:chExt cx="0" cy="0"/>
        </a:xfrm>
      </p:grpSpPr>
      <p:sp>
        <p:nvSpPr>
          <p:cNvPr id="91" name="Google Shape;91;p2"/>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Arial"/>
              <a:buNone/>
            </a:pPr>
            <a:r>
              <a:rPr b="1" lang="es-ES" sz="8900">
                <a:solidFill>
                  <a:schemeClr val="lt1"/>
                </a:solidFill>
                <a:latin typeface="Arial"/>
                <a:ea typeface="Arial"/>
                <a:cs typeface="Arial"/>
                <a:sym typeface="Arial"/>
              </a:rPr>
              <a:t>Impedimentos Para Escuchar</a:t>
            </a:r>
            <a:br>
              <a:rPr lang="es-ES" sz="4800">
                <a:solidFill>
                  <a:schemeClr val="lt1"/>
                </a:solidFill>
                <a:latin typeface="Arial"/>
                <a:ea typeface="Arial"/>
                <a:cs typeface="Arial"/>
                <a:sym typeface="Arial"/>
              </a:rPr>
            </a:br>
            <a:r>
              <a:rPr lang="es-ES" sz="4800">
                <a:solidFill>
                  <a:schemeClr val="lt1"/>
                </a:solidFill>
                <a:latin typeface="Times New Roman"/>
                <a:ea typeface="Times New Roman"/>
                <a:cs typeface="Times New Roman"/>
                <a:sym typeface="Times New Roman"/>
              </a:rPr>
              <a:t>OCUPACION EXCESIVA</a:t>
            </a:r>
            <a:endParaRPr/>
          </a:p>
        </p:txBody>
      </p:sp>
      <p:sp>
        <p:nvSpPr>
          <p:cNvPr id="92" name="Google Shape;92;p2"/>
          <p:cNvSpPr txBox="1"/>
          <p:nvPr>
            <p:ph idx="1" type="body"/>
          </p:nvPr>
        </p:nvSpPr>
        <p:spPr>
          <a:xfrm>
            <a:off x="265546" y="2001116"/>
            <a:ext cx="9959109"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4400"/>
              <a:buNone/>
            </a:pPr>
            <a:r>
              <a:rPr lang="es-ES" sz="4400">
                <a:latin typeface="Times New Roman"/>
                <a:ea typeface="Times New Roman"/>
                <a:cs typeface="Times New Roman"/>
                <a:sym typeface="Times New Roman"/>
              </a:rPr>
              <a:t>Muchas sociedades en el mundo exaltan </a:t>
            </a:r>
            <a:r>
              <a:rPr i="1" lang="es-ES" sz="4400">
                <a:latin typeface="Times New Roman"/>
                <a:ea typeface="Times New Roman"/>
                <a:cs typeface="Times New Roman"/>
                <a:sym typeface="Times New Roman"/>
              </a:rPr>
              <a:t>la  ocupación, estar ocupados.</a:t>
            </a:r>
            <a:r>
              <a:rPr lang="es-ES" sz="4400">
                <a:latin typeface="Times New Roman"/>
                <a:ea typeface="Times New Roman"/>
                <a:cs typeface="Times New Roman"/>
                <a:sym typeface="Times New Roman"/>
              </a:rPr>
              <a:t> Las personas que están muy ocupadas suelen ser vistas como más importantes que los demás.</a:t>
            </a:r>
            <a:endParaRPr/>
          </a:p>
          <a:p>
            <a:pPr indent="0" lvl="0" marL="0" rtl="0" algn="l">
              <a:lnSpc>
                <a:spcPct val="90000"/>
              </a:lnSpc>
              <a:spcBef>
                <a:spcPts val="1000"/>
              </a:spcBef>
              <a:spcAft>
                <a:spcPts val="0"/>
              </a:spcAft>
              <a:buClr>
                <a:schemeClr val="dk1"/>
              </a:buClr>
              <a:buSzPts val="4400"/>
              <a:buNone/>
            </a:pPr>
            <a:r>
              <a:rPr lang="es-ES" sz="4400">
                <a:latin typeface="Times New Roman"/>
                <a:ea typeface="Times New Roman"/>
                <a:cs typeface="Times New Roman"/>
                <a:sym typeface="Times New Roman"/>
              </a:rPr>
              <a:t>Sus agendas están llenas todos los días con trabajo, actividades eclesiásticas, compromisos sociales y otras actividades.</a:t>
            </a:r>
            <a:r>
              <a:rPr lang="es-ES"/>
              <a:t> </a:t>
            </a:r>
            <a:endParaRPr sz="24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5" name="Shape 195"/>
        <p:cNvGrpSpPr/>
        <p:nvPr/>
      </p:nvGrpSpPr>
      <p:grpSpPr>
        <a:xfrm>
          <a:off x="0" y="0"/>
          <a:ext cx="0" cy="0"/>
          <a:chOff x="0" y="0"/>
          <a:chExt cx="0" cy="0"/>
        </a:xfrm>
      </p:grpSpPr>
      <p:sp>
        <p:nvSpPr>
          <p:cNvPr id="196" name="Google Shape;196;p20"/>
          <p:cNvSpPr txBox="1"/>
          <p:nvPr>
            <p:ph type="title"/>
          </p:nvPr>
        </p:nvSpPr>
        <p:spPr>
          <a:xfrm>
            <a:off x="167942" y="126909"/>
            <a:ext cx="9959108" cy="13255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Times New Roman"/>
              <a:buNone/>
            </a:pPr>
            <a:br>
              <a:rPr b="1" lang="es-ES">
                <a:latin typeface="Times New Roman"/>
                <a:ea typeface="Times New Roman"/>
                <a:cs typeface="Times New Roman"/>
                <a:sym typeface="Times New Roman"/>
              </a:rPr>
            </a:br>
            <a:br>
              <a:rPr b="1" lang="es-ES">
                <a:latin typeface="Times New Roman"/>
                <a:ea typeface="Times New Roman"/>
                <a:cs typeface="Times New Roman"/>
                <a:sym typeface="Times New Roman"/>
              </a:rPr>
            </a:br>
            <a:r>
              <a:rPr b="1" lang="es-ES">
                <a:latin typeface="Times New Roman"/>
                <a:ea typeface="Times New Roman"/>
                <a:cs typeface="Times New Roman"/>
                <a:sym typeface="Times New Roman"/>
              </a:rPr>
              <a:t>RESPUESTAS A ESCUCHAR</a:t>
            </a:r>
            <a:br>
              <a:rPr b="1" lang="es-ES">
                <a:latin typeface="Times New Roman"/>
                <a:ea typeface="Times New Roman"/>
                <a:cs typeface="Times New Roman"/>
                <a:sym typeface="Times New Roman"/>
              </a:rPr>
            </a:br>
            <a:r>
              <a:rPr b="1" lang="es-ES">
                <a:latin typeface="Times New Roman"/>
                <a:ea typeface="Times New Roman"/>
                <a:cs typeface="Times New Roman"/>
                <a:sym typeface="Times New Roman"/>
              </a:rPr>
              <a:t>Agendar/Planear</a:t>
            </a:r>
            <a:br>
              <a:rPr lang="es-ES"/>
            </a:br>
            <a:br>
              <a:rPr lang="es-ES"/>
            </a:br>
            <a:endParaRPr/>
          </a:p>
        </p:txBody>
      </p:sp>
      <p:sp>
        <p:nvSpPr>
          <p:cNvPr id="197" name="Google Shape;197;p20"/>
          <p:cNvSpPr txBox="1"/>
          <p:nvPr>
            <p:ph idx="1" type="body"/>
          </p:nvPr>
        </p:nvSpPr>
        <p:spPr>
          <a:xfrm>
            <a:off x="70338" y="1848897"/>
            <a:ext cx="10309609" cy="4882194"/>
          </a:xfrm>
          <a:prstGeom prst="rect">
            <a:avLst/>
          </a:prstGeom>
          <a:noFill/>
          <a:ln>
            <a:noFill/>
          </a:ln>
        </p:spPr>
        <p:txBody>
          <a:bodyPr anchorCtr="0" anchor="t" bIns="45700" lIns="91425" spcFirstLastPara="1" rIns="91425" wrap="square" tIns="45700">
            <a:normAutofit lnSpcReduction="10000"/>
          </a:bodyPr>
          <a:lstStyle/>
          <a:p>
            <a:pPr indent="-254000" lvl="0" marL="228600" rtl="0" algn="l">
              <a:lnSpc>
                <a:spcPct val="90000"/>
              </a:lnSpc>
              <a:spcBef>
                <a:spcPts val="0"/>
              </a:spcBef>
              <a:spcAft>
                <a:spcPts val="0"/>
              </a:spcAft>
              <a:buClr>
                <a:schemeClr val="lt1"/>
              </a:buClr>
              <a:buSzPts val="4000"/>
              <a:buChar char="•"/>
            </a:pPr>
            <a:r>
              <a:rPr lang="es-ES" sz="4000">
                <a:solidFill>
                  <a:schemeClr val="lt1"/>
                </a:solidFill>
                <a:latin typeface="Times New Roman"/>
                <a:ea typeface="Times New Roman"/>
                <a:cs typeface="Times New Roman"/>
                <a:sym typeface="Times New Roman"/>
              </a:rPr>
              <a:t>A veces somos tan planificadores o mantenemos una agenda tan estricta que no permitimos ninguna interferencia con lo que hayamos planeado previamente.</a:t>
            </a:r>
            <a:endParaRPr/>
          </a:p>
          <a:p>
            <a:pPr indent="-254000" lvl="0" marL="228600" rtl="0" algn="l">
              <a:lnSpc>
                <a:spcPct val="90000"/>
              </a:lnSpc>
              <a:spcBef>
                <a:spcPts val="1000"/>
              </a:spcBef>
              <a:spcAft>
                <a:spcPts val="0"/>
              </a:spcAft>
              <a:buClr>
                <a:schemeClr val="lt1"/>
              </a:buClr>
              <a:buSzPts val="4000"/>
              <a:buChar char="•"/>
            </a:pPr>
            <a:r>
              <a:rPr lang="es-ES" sz="4000">
                <a:solidFill>
                  <a:schemeClr val="lt1"/>
                </a:solidFill>
                <a:latin typeface="Times New Roman"/>
                <a:ea typeface="Times New Roman"/>
                <a:cs typeface="Times New Roman"/>
                <a:sym typeface="Times New Roman"/>
              </a:rPr>
              <a:t>Así que, cualquier pedido de Dios lo respondemos con algo como, “ Señor, tú sabes que no está en mis planes o en mi agenda. No me cabe. Mi vida y mis logros son muy importantes, y no tengo tiempo para eso.”</a:t>
            </a:r>
            <a:endParaRPr/>
          </a:p>
          <a:p>
            <a:pPr indent="-76200" lvl="0" marL="228600" rtl="0" algn="l">
              <a:lnSpc>
                <a:spcPct val="90000"/>
              </a:lnSpc>
              <a:spcBef>
                <a:spcPts val="1000"/>
              </a:spcBef>
              <a:spcAft>
                <a:spcPts val="0"/>
              </a:spcAft>
              <a:buClr>
                <a:schemeClr val="dk1"/>
              </a:buClr>
              <a:buSzPts val="2400"/>
              <a:buNone/>
            </a:pPr>
            <a:r>
              <a:t/>
            </a:r>
            <a:endParaRPr sz="2400">
              <a:solidFill>
                <a:schemeClr val="lt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1" name="Shape 201"/>
        <p:cNvGrpSpPr/>
        <p:nvPr/>
      </p:nvGrpSpPr>
      <p:grpSpPr>
        <a:xfrm>
          <a:off x="0" y="0"/>
          <a:ext cx="0" cy="0"/>
          <a:chOff x="0" y="0"/>
          <a:chExt cx="0" cy="0"/>
        </a:xfrm>
      </p:grpSpPr>
      <p:sp>
        <p:nvSpPr>
          <p:cNvPr id="202" name="Google Shape;202;p21"/>
          <p:cNvSpPr txBox="1"/>
          <p:nvPr>
            <p:ph idx="1" type="body"/>
          </p:nvPr>
        </p:nvSpPr>
        <p:spPr>
          <a:xfrm>
            <a:off x="820134" y="597319"/>
            <a:ext cx="8842342" cy="4845376"/>
          </a:xfrm>
          <a:prstGeom prst="rect">
            <a:avLst/>
          </a:prstGeom>
          <a:noFill/>
          <a:ln>
            <a:noFill/>
          </a:ln>
        </p:spPr>
        <p:txBody>
          <a:bodyPr anchorCtr="0" anchor="t" bIns="45700" lIns="91425" spcFirstLastPara="1" rIns="91425" wrap="square" tIns="45700">
            <a:normAutofit lnSpcReduction="10000"/>
          </a:bodyPr>
          <a:lstStyle/>
          <a:p>
            <a:pPr indent="-254000" lvl="0" marL="228600" rtl="0" algn="l">
              <a:lnSpc>
                <a:spcPct val="90000"/>
              </a:lnSpc>
              <a:spcBef>
                <a:spcPts val="0"/>
              </a:spcBef>
              <a:spcAft>
                <a:spcPts val="0"/>
              </a:spcAft>
              <a:buClr>
                <a:schemeClr val="dk1"/>
              </a:buClr>
              <a:buSzPts val="4000"/>
              <a:buChar char="•"/>
            </a:pPr>
            <a:r>
              <a:rPr b="1" lang="es-ES" sz="4000">
                <a:latin typeface="Times New Roman"/>
                <a:ea typeface="Times New Roman"/>
                <a:cs typeface="Times New Roman"/>
                <a:sym typeface="Times New Roman"/>
              </a:rPr>
              <a:t>Lo haré Cuando . . .</a:t>
            </a:r>
            <a:endParaRPr sz="4000">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ts val="4000"/>
              <a:buNone/>
            </a:pPr>
            <a:r>
              <a:rPr lang="es-ES" sz="4000">
                <a:latin typeface="Times New Roman"/>
                <a:ea typeface="Times New Roman"/>
                <a:cs typeface="Times New Roman"/>
                <a:sym typeface="Times New Roman"/>
              </a:rPr>
              <a:t>Tal vez seas de esas personas que dicen "Lo haré cuando...". "Lo haré cuando haya aprendido a hablar con menos acento", "Lo haré cuando haya bajado esos diez kilos que necesito perder" o "Lo haré cuando mis hijos sean mayores". ¡Hay tantas frases como esta! "Lo haré cuando tome un curso de oratoria".</a:t>
            </a:r>
            <a:endParaRPr/>
          </a:p>
          <a:p>
            <a:pPr indent="0" lvl="0" marL="0" rtl="0" algn="l">
              <a:lnSpc>
                <a:spcPct val="90000"/>
              </a:lnSpc>
              <a:spcBef>
                <a:spcPts val="1000"/>
              </a:spcBef>
              <a:spcAft>
                <a:spcPts val="0"/>
              </a:spcAft>
              <a:buClr>
                <a:schemeClr val="dk1"/>
              </a:buClr>
              <a:buSzPts val="2400"/>
              <a:buNone/>
            </a:pPr>
            <a:r>
              <a:t/>
            </a:r>
            <a:endParaRPr sz="2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6" name="Shape 206"/>
        <p:cNvGrpSpPr/>
        <p:nvPr/>
      </p:nvGrpSpPr>
      <p:grpSpPr>
        <a:xfrm>
          <a:off x="0" y="0"/>
          <a:ext cx="0" cy="0"/>
          <a:chOff x="0" y="0"/>
          <a:chExt cx="0" cy="0"/>
        </a:xfrm>
      </p:grpSpPr>
      <p:sp>
        <p:nvSpPr>
          <p:cNvPr id="207" name="Google Shape;207;p22"/>
          <p:cNvSpPr txBox="1"/>
          <p:nvPr>
            <p:ph type="title"/>
          </p:nvPr>
        </p:nvSpPr>
        <p:spPr>
          <a:xfrm>
            <a:off x="265546" y="217344"/>
            <a:ext cx="9959108"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Times New Roman"/>
              <a:buNone/>
            </a:pPr>
            <a:r>
              <a:rPr b="1" lang="es-ES">
                <a:latin typeface="Times New Roman"/>
                <a:ea typeface="Times New Roman"/>
                <a:cs typeface="Times New Roman"/>
                <a:sym typeface="Times New Roman"/>
              </a:rPr>
              <a:t>Preguntas a Discutir:</a:t>
            </a:r>
            <a:endParaRPr>
              <a:latin typeface="Times New Roman"/>
              <a:ea typeface="Times New Roman"/>
              <a:cs typeface="Times New Roman"/>
              <a:sym typeface="Times New Roman"/>
            </a:endParaRPr>
          </a:p>
        </p:txBody>
      </p:sp>
      <p:sp>
        <p:nvSpPr>
          <p:cNvPr id="208" name="Google Shape;208;p22"/>
          <p:cNvSpPr txBox="1"/>
          <p:nvPr>
            <p:ph idx="1" type="body"/>
          </p:nvPr>
        </p:nvSpPr>
        <p:spPr>
          <a:xfrm>
            <a:off x="70338" y="1848897"/>
            <a:ext cx="10339754" cy="486340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lang="es-ES">
                <a:solidFill>
                  <a:schemeClr val="lt1"/>
                </a:solidFill>
                <a:latin typeface="Times New Roman"/>
                <a:ea typeface="Times New Roman"/>
                <a:cs typeface="Times New Roman"/>
                <a:sym typeface="Times New Roman"/>
              </a:rPr>
              <a:t>1) ¿Cuáles son algunas de las discusiones que has tenido, ya sea contigo misma o con Dios? Comparte al menos una con el grupo.</a:t>
            </a:r>
            <a:endParaRPr/>
          </a:p>
          <a:p>
            <a:pPr indent="-50800" lvl="0" marL="228600" rtl="0" algn="l">
              <a:lnSpc>
                <a:spcPct val="90000"/>
              </a:lnSpc>
              <a:spcBef>
                <a:spcPts val="1000"/>
              </a:spcBef>
              <a:spcAft>
                <a:spcPts val="0"/>
              </a:spcAft>
              <a:buClr>
                <a:schemeClr val="dk1"/>
              </a:buClr>
              <a:buSzPts val="2800"/>
              <a:buNone/>
            </a:pPr>
            <a:r>
              <a:t/>
            </a:r>
            <a:endParaRPr>
              <a:solidFill>
                <a:schemeClr val="lt1"/>
              </a:solidFill>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lt1"/>
              </a:buClr>
              <a:buSzPts val="2800"/>
              <a:buNone/>
            </a:pPr>
            <a:r>
              <a:rPr lang="es-ES">
                <a:solidFill>
                  <a:schemeClr val="lt1"/>
                </a:solidFill>
                <a:latin typeface="Times New Roman"/>
                <a:ea typeface="Times New Roman"/>
                <a:cs typeface="Times New Roman"/>
                <a:sym typeface="Times New Roman"/>
              </a:rPr>
              <a:t>2) ¿Te cuesta encontrar tiempo en tu agenda para las inspiraciones espontáneas del Espíritu Santo? ¿O te resultaría difícil reorganizar tu horario hoy si Dios te inspira a ayudar a la hermana ________ con algo?</a:t>
            </a:r>
            <a:endParaRPr/>
          </a:p>
          <a:p>
            <a:pPr indent="-50800" lvl="0" marL="228600" rtl="0" algn="l">
              <a:lnSpc>
                <a:spcPct val="90000"/>
              </a:lnSpc>
              <a:spcBef>
                <a:spcPts val="1000"/>
              </a:spcBef>
              <a:spcAft>
                <a:spcPts val="0"/>
              </a:spcAft>
              <a:buClr>
                <a:schemeClr val="dk1"/>
              </a:buClr>
              <a:buSzPts val="2800"/>
              <a:buNone/>
            </a:pPr>
            <a:r>
              <a:t/>
            </a:r>
            <a:endParaRPr>
              <a:solidFill>
                <a:schemeClr val="lt1"/>
              </a:solidFill>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lt1"/>
              </a:buClr>
              <a:buSzPts val="2800"/>
              <a:buNone/>
            </a:pPr>
            <a:r>
              <a:rPr lang="es-ES">
                <a:solidFill>
                  <a:schemeClr val="lt1"/>
                </a:solidFill>
                <a:latin typeface="Times New Roman"/>
                <a:ea typeface="Times New Roman"/>
                <a:cs typeface="Times New Roman"/>
                <a:sym typeface="Times New Roman"/>
              </a:rPr>
              <a:t>3) ¿Te resultaría difícil faltar a un evento social para hacer algo que sientes que Dios te está llamando a hacer?</a:t>
            </a:r>
            <a:endParaRPr/>
          </a:p>
          <a:p>
            <a:pPr indent="-76200" lvl="0" marL="228600" rtl="0" algn="l">
              <a:lnSpc>
                <a:spcPct val="90000"/>
              </a:lnSpc>
              <a:spcBef>
                <a:spcPts val="1000"/>
              </a:spcBef>
              <a:spcAft>
                <a:spcPts val="0"/>
              </a:spcAft>
              <a:buClr>
                <a:schemeClr val="dk1"/>
              </a:buClr>
              <a:buSzPts val="2400"/>
              <a:buNone/>
            </a:pPr>
            <a:r>
              <a:t/>
            </a:r>
            <a:endParaRPr sz="2400">
              <a:solidFill>
                <a:schemeClr val="lt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2" name="Shape 212"/>
        <p:cNvGrpSpPr/>
        <p:nvPr/>
      </p:nvGrpSpPr>
      <p:grpSpPr>
        <a:xfrm>
          <a:off x="0" y="0"/>
          <a:ext cx="0" cy="0"/>
          <a:chOff x="0" y="0"/>
          <a:chExt cx="0" cy="0"/>
        </a:xfrm>
      </p:grpSpPr>
      <p:sp>
        <p:nvSpPr>
          <p:cNvPr id="213" name="Google Shape;213;p23"/>
          <p:cNvSpPr txBox="1"/>
          <p:nvPr>
            <p:ph type="title"/>
          </p:nvPr>
        </p:nvSpPr>
        <p:spPr>
          <a:xfrm>
            <a:off x="265546" y="217344"/>
            <a:ext cx="9959108"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Times New Roman"/>
              <a:buNone/>
            </a:pPr>
            <a:r>
              <a:rPr b="1" lang="es-ES">
                <a:latin typeface="Times New Roman"/>
                <a:ea typeface="Times New Roman"/>
                <a:cs typeface="Times New Roman"/>
                <a:sym typeface="Times New Roman"/>
              </a:rPr>
              <a:t>Pregunta a Discutir:</a:t>
            </a:r>
            <a:endParaRPr>
              <a:latin typeface="Times New Roman"/>
              <a:ea typeface="Times New Roman"/>
              <a:cs typeface="Times New Roman"/>
              <a:sym typeface="Times New Roman"/>
            </a:endParaRPr>
          </a:p>
        </p:txBody>
      </p:sp>
      <p:sp>
        <p:nvSpPr>
          <p:cNvPr id="214" name="Google Shape;214;p23"/>
          <p:cNvSpPr txBox="1"/>
          <p:nvPr>
            <p:ph idx="1" type="body"/>
          </p:nvPr>
        </p:nvSpPr>
        <p:spPr>
          <a:xfrm>
            <a:off x="70338" y="1848897"/>
            <a:ext cx="10339754" cy="486340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s-ES" sz="3600">
                <a:solidFill>
                  <a:schemeClr val="lt1"/>
                </a:solidFill>
                <a:latin typeface="Times New Roman"/>
                <a:ea typeface="Times New Roman"/>
                <a:cs typeface="Times New Roman"/>
                <a:sym typeface="Times New Roman"/>
              </a:rPr>
              <a:t>4) En un sentido más amplio, ¿tienes tu vida tan planificada en una dirección determinada que, si Dios te llamara a cambiar el rumbo, no estarías dispuesta?</a:t>
            </a:r>
            <a:endParaRPr/>
          </a:p>
          <a:p>
            <a:pPr indent="0" lvl="0" marL="228600" rtl="0" algn="l">
              <a:lnSpc>
                <a:spcPct val="90000"/>
              </a:lnSpc>
              <a:spcBef>
                <a:spcPts val="1000"/>
              </a:spcBef>
              <a:spcAft>
                <a:spcPts val="0"/>
              </a:spcAft>
              <a:buClr>
                <a:schemeClr val="dk1"/>
              </a:buClr>
              <a:buSzPts val="3600"/>
              <a:buNone/>
            </a:pPr>
            <a:r>
              <a:t/>
            </a:r>
            <a:endParaRPr sz="3600">
              <a:solidFill>
                <a:schemeClr val="lt1"/>
              </a:solidFill>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lt1"/>
              </a:buClr>
              <a:buSzPts val="3600"/>
              <a:buNone/>
            </a:pPr>
            <a:r>
              <a:rPr lang="es-ES" sz="3600">
                <a:solidFill>
                  <a:schemeClr val="lt1"/>
                </a:solidFill>
                <a:latin typeface="Times New Roman"/>
                <a:ea typeface="Times New Roman"/>
                <a:cs typeface="Times New Roman"/>
                <a:sym typeface="Times New Roman"/>
              </a:rPr>
              <a:t>5) ¿Alguna vez has tenido pensamientos del tipo «Lo haré cuando…»? Si es así, ¿cuáles fueron?</a:t>
            </a:r>
            <a:endParaRPr/>
          </a:p>
          <a:p>
            <a:pPr indent="-76200" lvl="0" marL="228600" rtl="0" algn="l">
              <a:lnSpc>
                <a:spcPct val="90000"/>
              </a:lnSpc>
              <a:spcBef>
                <a:spcPts val="1000"/>
              </a:spcBef>
              <a:spcAft>
                <a:spcPts val="0"/>
              </a:spcAft>
              <a:buClr>
                <a:schemeClr val="dk1"/>
              </a:buClr>
              <a:buSzPts val="2400"/>
              <a:buNone/>
            </a:pPr>
            <a:r>
              <a:t/>
            </a:r>
            <a:endParaRPr sz="2400">
              <a:solidFill>
                <a:schemeClr val="lt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8" name="Shape 218"/>
        <p:cNvGrpSpPr/>
        <p:nvPr/>
      </p:nvGrpSpPr>
      <p:grpSpPr>
        <a:xfrm>
          <a:off x="0" y="0"/>
          <a:ext cx="0" cy="0"/>
          <a:chOff x="0" y="0"/>
          <a:chExt cx="0" cy="0"/>
        </a:xfrm>
      </p:grpSpPr>
      <p:sp>
        <p:nvSpPr>
          <p:cNvPr id="219" name="Google Shape;219;p24"/>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lang="es-ES" sz="9600">
                <a:solidFill>
                  <a:schemeClr val="lt1"/>
                </a:solidFill>
                <a:latin typeface="Arial"/>
                <a:ea typeface="Arial"/>
                <a:cs typeface="Arial"/>
                <a:sym typeface="Arial"/>
              </a:rPr>
              <a:t>Conclusión</a:t>
            </a:r>
            <a:br>
              <a:rPr lang="es-ES"/>
            </a:br>
            <a:br>
              <a:rPr lang="es-ES">
                <a:solidFill>
                  <a:schemeClr val="lt1"/>
                </a:solidFill>
                <a:latin typeface="Times New Roman"/>
                <a:ea typeface="Times New Roman"/>
                <a:cs typeface="Times New Roman"/>
                <a:sym typeface="Times New Roman"/>
              </a:rPr>
            </a:br>
            <a:br>
              <a:rPr lang="es-ES">
                <a:solidFill>
                  <a:schemeClr val="lt1"/>
                </a:solidFill>
                <a:latin typeface="Times New Roman"/>
                <a:ea typeface="Times New Roman"/>
                <a:cs typeface="Times New Roman"/>
                <a:sym typeface="Times New Roman"/>
              </a:rPr>
            </a:br>
            <a:br>
              <a:rPr lang="es-ES"/>
            </a:br>
            <a:br>
              <a:rPr lang="es-ES"/>
            </a:br>
            <a:br>
              <a:rPr lang="es-ES"/>
            </a:b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220" name="Google Shape;220;p24"/>
          <p:cNvSpPr txBox="1"/>
          <p:nvPr>
            <p:ph idx="1" type="body"/>
          </p:nvPr>
        </p:nvSpPr>
        <p:spPr>
          <a:xfrm>
            <a:off x="0" y="1788607"/>
            <a:ext cx="10379947" cy="5069393"/>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4000"/>
              <a:buNone/>
            </a:pPr>
            <a:br>
              <a:rPr lang="es-ES" sz="4000"/>
            </a:br>
            <a:r>
              <a:rPr lang="es-ES" sz="4000">
                <a:latin typeface="Times New Roman"/>
                <a:ea typeface="Times New Roman"/>
                <a:cs typeface="Times New Roman"/>
                <a:sym typeface="Times New Roman"/>
              </a:rPr>
              <a:t>Tras nuestra conversación sobre cómo crear oportunidades para escuchar la voz de Dios, y habiendo escuchado todos los argumentos e impedimentos que nos llevan a no responderle de manera positiva, oremos para que el Espíritu Santo guíe nuestro corazón hasta que estemos 100 porciento listas para decir: “Henani, estoy aquí, lista y esperando para hacer lo que me pidas”.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4" name="Shape 224"/>
        <p:cNvGrpSpPr/>
        <p:nvPr/>
      </p:nvGrpSpPr>
      <p:grpSpPr>
        <a:xfrm>
          <a:off x="0" y="0"/>
          <a:ext cx="0" cy="0"/>
          <a:chOff x="0" y="0"/>
          <a:chExt cx="0" cy="0"/>
        </a:xfrm>
      </p:grpSpPr>
      <p:sp>
        <p:nvSpPr>
          <p:cNvPr id="225" name="Google Shape;225;p25"/>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lang="es-ES" sz="11500">
                <a:solidFill>
                  <a:schemeClr val="lt1"/>
                </a:solidFill>
                <a:latin typeface="Arial"/>
                <a:ea typeface="Arial"/>
                <a:cs typeface="Arial"/>
                <a:sym typeface="Arial"/>
              </a:rPr>
              <a:t>Conclusión</a:t>
            </a:r>
            <a:br>
              <a:rPr lang="es-ES"/>
            </a:br>
            <a:br>
              <a:rPr lang="es-ES">
                <a:solidFill>
                  <a:schemeClr val="lt1"/>
                </a:solidFill>
                <a:latin typeface="Times New Roman"/>
                <a:ea typeface="Times New Roman"/>
                <a:cs typeface="Times New Roman"/>
                <a:sym typeface="Times New Roman"/>
              </a:rPr>
            </a:br>
            <a:br>
              <a:rPr lang="es-ES">
                <a:solidFill>
                  <a:schemeClr val="lt1"/>
                </a:solidFill>
                <a:latin typeface="Times New Roman"/>
                <a:ea typeface="Times New Roman"/>
                <a:cs typeface="Times New Roman"/>
                <a:sym typeface="Times New Roman"/>
              </a:rPr>
            </a:br>
            <a:br>
              <a:rPr lang="es-ES"/>
            </a:br>
            <a:br>
              <a:rPr lang="es-ES"/>
            </a:br>
            <a:br>
              <a:rPr lang="es-ES"/>
            </a:b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226" name="Google Shape;226;p25"/>
          <p:cNvSpPr txBox="1"/>
          <p:nvPr>
            <p:ph idx="1" type="body"/>
          </p:nvPr>
        </p:nvSpPr>
        <p:spPr>
          <a:xfrm>
            <a:off x="0" y="1788607"/>
            <a:ext cx="10379947" cy="5069393"/>
          </a:xfrm>
          <a:prstGeom prst="rect">
            <a:avLst/>
          </a:prstGeom>
          <a:noFill/>
          <a:ln>
            <a:noFill/>
          </a:ln>
        </p:spPr>
        <p:txBody>
          <a:bodyPr anchorCtr="0" anchor="t" bIns="45700" lIns="91425" spcFirstLastPara="1" rIns="91425" wrap="square" tIns="45700">
            <a:normAutofit/>
          </a:bodyPr>
          <a:lstStyle/>
          <a:p>
            <a:pPr indent="-254000" lvl="0" marL="228600" rtl="0" algn="l">
              <a:lnSpc>
                <a:spcPct val="90000"/>
              </a:lnSpc>
              <a:spcBef>
                <a:spcPts val="0"/>
              </a:spcBef>
              <a:spcAft>
                <a:spcPts val="0"/>
              </a:spcAft>
              <a:buClr>
                <a:schemeClr val="dk1"/>
              </a:buClr>
              <a:buSzPts val="4000"/>
              <a:buChar char="•"/>
            </a:pPr>
            <a:r>
              <a:rPr lang="es-ES" sz="4000">
                <a:latin typeface="Times New Roman"/>
                <a:ea typeface="Times New Roman"/>
                <a:cs typeface="Times New Roman"/>
                <a:sym typeface="Times New Roman"/>
              </a:rPr>
              <a:t>Las desafío a cada una de ustedes a que se  comprometan con esta disposición... y tal vez escribir en la primera página de su Biblia,  "¡ESTOY DISPUESTA!". ¡Y firmarla y fecharla! Henani.</a:t>
            </a:r>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6" name="Shape 96"/>
        <p:cNvGrpSpPr/>
        <p:nvPr/>
      </p:nvGrpSpPr>
      <p:grpSpPr>
        <a:xfrm>
          <a:off x="0" y="0"/>
          <a:ext cx="0" cy="0"/>
          <a:chOff x="0" y="0"/>
          <a:chExt cx="0" cy="0"/>
        </a:xfrm>
      </p:grpSpPr>
      <p:sp>
        <p:nvSpPr>
          <p:cNvPr id="97" name="Google Shape;97;p3"/>
          <p:cNvSpPr txBox="1"/>
          <p:nvPr>
            <p:ph idx="1" type="body"/>
          </p:nvPr>
        </p:nvSpPr>
        <p:spPr>
          <a:xfrm>
            <a:off x="820134" y="794054"/>
            <a:ext cx="8842342" cy="4845376"/>
          </a:xfrm>
          <a:prstGeom prst="rect">
            <a:avLst/>
          </a:prstGeom>
          <a:noFill/>
          <a:ln>
            <a:noFill/>
          </a:ln>
        </p:spPr>
        <p:txBody>
          <a:bodyPr anchorCtr="0" anchor="t" bIns="45700" lIns="91425" spcFirstLastPara="1" rIns="91425" wrap="square" tIns="45700">
            <a:normAutofit lnSpcReduction="10000"/>
          </a:bodyPr>
          <a:lstStyle/>
          <a:p>
            <a:pPr indent="-254000" lvl="0" marL="228600" rtl="0" algn="l">
              <a:lnSpc>
                <a:spcPct val="90000"/>
              </a:lnSpc>
              <a:spcBef>
                <a:spcPts val="0"/>
              </a:spcBef>
              <a:spcAft>
                <a:spcPts val="0"/>
              </a:spcAft>
              <a:buClr>
                <a:schemeClr val="dk1"/>
              </a:buClr>
              <a:buSzPts val="4000"/>
              <a:buChar char="•"/>
            </a:pPr>
            <a:r>
              <a:rPr lang="es-ES" sz="4000">
                <a:latin typeface="Times New Roman"/>
                <a:ea typeface="Times New Roman"/>
                <a:cs typeface="Times New Roman"/>
                <a:sym typeface="Times New Roman"/>
              </a:rPr>
              <a:t>Pero a veces, tener tantas actividades en nuestras agendas, tantas actividades en nuestras vidas, significa que estamos demasiado ocupados para un tiempo de paz y tranquilidad con Dios.</a:t>
            </a:r>
            <a:endParaRPr/>
          </a:p>
          <a:p>
            <a:pPr indent="-254000" lvl="0" marL="228600" rtl="0" algn="l">
              <a:lnSpc>
                <a:spcPct val="90000"/>
              </a:lnSpc>
              <a:spcBef>
                <a:spcPts val="1000"/>
              </a:spcBef>
              <a:spcAft>
                <a:spcPts val="0"/>
              </a:spcAft>
              <a:buClr>
                <a:schemeClr val="dk1"/>
              </a:buClr>
              <a:buSzPts val="4000"/>
              <a:buChar char="•"/>
            </a:pPr>
            <a:r>
              <a:rPr lang="es-ES" sz="4000">
                <a:latin typeface="Times New Roman"/>
                <a:ea typeface="Times New Roman"/>
                <a:cs typeface="Times New Roman"/>
                <a:sym typeface="Times New Roman"/>
              </a:rPr>
              <a:t>¿Dónde lo incluiríamos? Incluso si personas demasiado ocupadas agregan un tiempo de paz, no es relajado ni sin prisa.</a:t>
            </a:r>
            <a:endParaRPr sz="24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1" name="Shape 101"/>
        <p:cNvGrpSpPr/>
        <p:nvPr/>
      </p:nvGrpSpPr>
      <p:grpSpPr>
        <a:xfrm>
          <a:off x="0" y="0"/>
          <a:ext cx="0" cy="0"/>
          <a:chOff x="0" y="0"/>
          <a:chExt cx="0" cy="0"/>
        </a:xfrm>
      </p:grpSpPr>
      <p:sp>
        <p:nvSpPr>
          <p:cNvPr id="102" name="Google Shape;102;p4"/>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Arial"/>
              <a:buNone/>
            </a:pPr>
            <a:r>
              <a:rPr b="1" lang="es-ES" sz="8900">
                <a:solidFill>
                  <a:schemeClr val="lt1"/>
                </a:solidFill>
                <a:latin typeface="Arial"/>
                <a:ea typeface="Arial"/>
                <a:cs typeface="Arial"/>
                <a:sym typeface="Arial"/>
              </a:rPr>
              <a:t>Impedimentos Para Escuchar</a:t>
            </a:r>
            <a:br>
              <a:rPr lang="es-ES" sz="7200">
                <a:solidFill>
                  <a:schemeClr val="lt1"/>
                </a:solidFill>
                <a:latin typeface="Times New Roman"/>
                <a:ea typeface="Times New Roman"/>
                <a:cs typeface="Times New Roman"/>
                <a:sym typeface="Times New Roman"/>
              </a:rPr>
            </a:br>
            <a:r>
              <a:rPr lang="es-ES" sz="5300">
                <a:solidFill>
                  <a:schemeClr val="lt1"/>
                </a:solidFill>
                <a:latin typeface="Times New Roman"/>
                <a:ea typeface="Times New Roman"/>
                <a:cs typeface="Times New Roman"/>
                <a:sym typeface="Times New Roman"/>
              </a:rPr>
              <a:t>RUIDO</a:t>
            </a:r>
            <a:endParaRPr sz="7200">
              <a:solidFill>
                <a:schemeClr val="lt1"/>
              </a:solidFill>
              <a:latin typeface="Times New Roman"/>
              <a:ea typeface="Times New Roman"/>
              <a:cs typeface="Times New Roman"/>
              <a:sym typeface="Times New Roman"/>
            </a:endParaRPr>
          </a:p>
        </p:txBody>
      </p:sp>
      <p:sp>
        <p:nvSpPr>
          <p:cNvPr id="103" name="Google Shape;103;p4"/>
          <p:cNvSpPr txBox="1"/>
          <p:nvPr>
            <p:ph idx="1" type="body"/>
          </p:nvPr>
        </p:nvSpPr>
        <p:spPr>
          <a:xfrm>
            <a:off x="265546" y="2001116"/>
            <a:ext cx="9959109"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3600"/>
              <a:buChar char="•"/>
            </a:pPr>
            <a:r>
              <a:rPr lang="es-ES" sz="3600">
                <a:latin typeface="Times New Roman"/>
                <a:ea typeface="Times New Roman"/>
                <a:cs typeface="Times New Roman"/>
                <a:sym typeface="Times New Roman"/>
              </a:rPr>
              <a:t>Muchas personas tienen siempre ruido en su vida, casi cada minuto. Sus mañanas están llenas con el sonido de la familia preparándose para la escuela o el trabajo, el sonido de los niños, el conyugue, entretenimiento o llamadas telefónicas.</a:t>
            </a:r>
            <a:endParaRPr/>
          </a:p>
          <a:p>
            <a:pPr indent="-228600" lvl="0" marL="228600" rtl="0" algn="l">
              <a:lnSpc>
                <a:spcPct val="90000"/>
              </a:lnSpc>
              <a:spcBef>
                <a:spcPts val="1000"/>
              </a:spcBef>
              <a:spcAft>
                <a:spcPts val="0"/>
              </a:spcAft>
              <a:buClr>
                <a:schemeClr val="dk1"/>
              </a:buClr>
              <a:buSzPts val="3600"/>
              <a:buChar char="•"/>
            </a:pPr>
            <a:r>
              <a:rPr lang="es-ES" sz="3600">
                <a:latin typeface="Times New Roman"/>
                <a:ea typeface="Times New Roman"/>
                <a:cs typeface="Times New Roman"/>
                <a:sym typeface="Times New Roman"/>
              </a:rPr>
              <a:t>Luego, en el trabajo, hay demasiado que hacer como para tener un pensamiento tranquilo.</a:t>
            </a:r>
            <a:endParaRPr sz="4800">
              <a:latin typeface="Times New Roman"/>
              <a:ea typeface="Times New Roman"/>
              <a:cs typeface="Times New Roman"/>
              <a:sym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7" name="Shape 107"/>
        <p:cNvGrpSpPr/>
        <p:nvPr/>
      </p:nvGrpSpPr>
      <p:grpSpPr>
        <a:xfrm>
          <a:off x="0" y="0"/>
          <a:ext cx="0" cy="0"/>
          <a:chOff x="0" y="0"/>
          <a:chExt cx="0" cy="0"/>
        </a:xfrm>
      </p:grpSpPr>
      <p:sp>
        <p:nvSpPr>
          <p:cNvPr id="108" name="Google Shape;108;p5"/>
          <p:cNvSpPr txBox="1"/>
          <p:nvPr>
            <p:ph idx="1" type="body"/>
          </p:nvPr>
        </p:nvSpPr>
        <p:spPr>
          <a:xfrm>
            <a:off x="820134" y="1144574"/>
            <a:ext cx="8842342" cy="484537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None/>
            </a:pPr>
            <a:r>
              <a:rPr lang="es-ES" sz="4000">
                <a:latin typeface="Times New Roman"/>
                <a:ea typeface="Times New Roman"/>
                <a:cs typeface="Times New Roman"/>
                <a:sym typeface="Times New Roman"/>
              </a:rPr>
              <a:t>Y cuando hay un tiempo libre, lo llenamos con </a:t>
            </a:r>
            <a:r>
              <a:rPr i="1" lang="es-ES" sz="4000">
                <a:latin typeface="Times New Roman"/>
                <a:ea typeface="Times New Roman"/>
                <a:cs typeface="Times New Roman"/>
                <a:sym typeface="Times New Roman"/>
              </a:rPr>
              <a:t>ruido</a:t>
            </a:r>
            <a:r>
              <a:rPr lang="es-ES" sz="4000">
                <a:latin typeface="Times New Roman"/>
                <a:ea typeface="Times New Roman"/>
                <a:cs typeface="Times New Roman"/>
                <a:sym typeface="Times New Roman"/>
              </a:rPr>
              <a:t> de redes sociales o </a:t>
            </a:r>
            <a:r>
              <a:rPr i="1" lang="es-ES" sz="4000">
                <a:latin typeface="Times New Roman"/>
                <a:ea typeface="Times New Roman"/>
                <a:cs typeface="Times New Roman"/>
                <a:sym typeface="Times New Roman"/>
              </a:rPr>
              <a:t>ruido</a:t>
            </a:r>
            <a:r>
              <a:rPr lang="es-ES" sz="4000">
                <a:latin typeface="Times New Roman"/>
                <a:ea typeface="Times New Roman"/>
                <a:cs typeface="Times New Roman"/>
                <a:sym typeface="Times New Roman"/>
              </a:rPr>
              <a:t> de televisión o incluso </a:t>
            </a:r>
            <a:r>
              <a:rPr i="1" lang="es-ES" sz="4000">
                <a:latin typeface="Times New Roman"/>
                <a:ea typeface="Times New Roman"/>
                <a:cs typeface="Times New Roman"/>
                <a:sym typeface="Times New Roman"/>
              </a:rPr>
              <a:t>ruido</a:t>
            </a:r>
            <a:r>
              <a:rPr lang="es-ES" sz="4000">
                <a:latin typeface="Times New Roman"/>
                <a:ea typeface="Times New Roman"/>
                <a:cs typeface="Times New Roman"/>
                <a:sym typeface="Times New Roman"/>
              </a:rPr>
              <a:t> de </a:t>
            </a:r>
            <a:r>
              <a:rPr i="1" lang="es-ES" sz="4000">
                <a:latin typeface="Times New Roman"/>
                <a:ea typeface="Times New Roman"/>
                <a:cs typeface="Times New Roman"/>
                <a:sym typeface="Times New Roman"/>
              </a:rPr>
              <a:t>“Calidad”. </a:t>
            </a:r>
            <a:r>
              <a:rPr lang="es-ES" sz="4000">
                <a:latin typeface="Times New Roman"/>
                <a:ea typeface="Times New Roman"/>
                <a:cs typeface="Times New Roman"/>
                <a:sym typeface="Times New Roman"/>
              </a:rPr>
              <a:t>Pero tanto </a:t>
            </a:r>
            <a:r>
              <a:rPr i="1" lang="es-ES" sz="4000">
                <a:latin typeface="Times New Roman"/>
                <a:ea typeface="Times New Roman"/>
                <a:cs typeface="Times New Roman"/>
                <a:sym typeface="Times New Roman"/>
              </a:rPr>
              <a:t>ruido  </a:t>
            </a:r>
            <a:r>
              <a:rPr lang="es-ES" sz="4000">
                <a:latin typeface="Times New Roman"/>
                <a:ea typeface="Times New Roman"/>
                <a:cs typeface="Times New Roman"/>
                <a:sym typeface="Times New Roman"/>
              </a:rPr>
              <a:t>no nos permite la paz y tranquilidad necesarias para escuchar la suave voz de Dios.</a:t>
            </a:r>
            <a:endParaRPr/>
          </a:p>
          <a:p>
            <a:pPr indent="0" lvl="0" marL="0" rtl="0" algn="l">
              <a:lnSpc>
                <a:spcPct val="90000"/>
              </a:lnSpc>
              <a:spcBef>
                <a:spcPts val="1000"/>
              </a:spcBef>
              <a:spcAft>
                <a:spcPts val="0"/>
              </a:spcAft>
              <a:buClr>
                <a:schemeClr val="dk1"/>
              </a:buClr>
              <a:buSzPts val="2400"/>
              <a:buNone/>
            </a:pPr>
            <a:r>
              <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2" name="Shape 112"/>
        <p:cNvGrpSpPr/>
        <p:nvPr/>
      </p:nvGrpSpPr>
      <p:grpSpPr>
        <a:xfrm>
          <a:off x="0" y="0"/>
          <a:ext cx="0" cy="0"/>
          <a:chOff x="0" y="0"/>
          <a:chExt cx="0" cy="0"/>
        </a:xfrm>
      </p:grpSpPr>
      <p:sp>
        <p:nvSpPr>
          <p:cNvPr id="113" name="Google Shape;113;p6"/>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100000"/>
              <a:buFont typeface="Arial"/>
              <a:buNone/>
            </a:pPr>
            <a:br>
              <a:rPr lang="es-ES" sz="7200">
                <a:solidFill>
                  <a:schemeClr val="lt1"/>
                </a:solidFill>
                <a:latin typeface="Arial"/>
                <a:ea typeface="Arial"/>
                <a:cs typeface="Arial"/>
                <a:sym typeface="Arial"/>
              </a:rPr>
            </a:br>
            <a:r>
              <a:rPr b="1" lang="es-ES" sz="8900">
                <a:solidFill>
                  <a:schemeClr val="lt1"/>
                </a:solidFill>
                <a:latin typeface="Arial"/>
                <a:ea typeface="Arial"/>
                <a:cs typeface="Arial"/>
                <a:sym typeface="Arial"/>
              </a:rPr>
              <a:t>Impedimentos Para Escuchar</a:t>
            </a:r>
            <a:br>
              <a:rPr lang="es-ES" sz="7200">
                <a:solidFill>
                  <a:schemeClr val="lt1"/>
                </a:solidFill>
                <a:latin typeface="Arial"/>
                <a:ea typeface="Arial"/>
                <a:cs typeface="Arial"/>
                <a:sym typeface="Arial"/>
              </a:rPr>
            </a:br>
            <a:r>
              <a:rPr b="1" lang="es-ES" sz="6000">
                <a:solidFill>
                  <a:schemeClr val="lt1"/>
                </a:solidFill>
                <a:latin typeface="Times New Roman"/>
                <a:ea typeface="Times New Roman"/>
                <a:cs typeface="Times New Roman"/>
                <a:sym typeface="Times New Roman"/>
              </a:rPr>
              <a:t>CANSANCIO</a:t>
            </a:r>
            <a:br>
              <a:rPr lang="es-ES"/>
            </a:br>
            <a:endParaRPr sz="7200">
              <a:solidFill>
                <a:schemeClr val="lt1"/>
              </a:solidFill>
              <a:latin typeface="Times New Roman"/>
              <a:ea typeface="Times New Roman"/>
              <a:cs typeface="Times New Roman"/>
              <a:sym typeface="Times New Roman"/>
            </a:endParaRPr>
          </a:p>
        </p:txBody>
      </p:sp>
      <p:sp>
        <p:nvSpPr>
          <p:cNvPr id="114" name="Google Shape;114;p6"/>
          <p:cNvSpPr txBox="1"/>
          <p:nvPr>
            <p:ph idx="1" type="body"/>
          </p:nvPr>
        </p:nvSpPr>
        <p:spPr>
          <a:xfrm>
            <a:off x="265546" y="2001116"/>
            <a:ext cx="9959109"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None/>
            </a:pPr>
            <a:r>
              <a:rPr lang="es-ES" sz="4000">
                <a:latin typeface="Times New Roman"/>
                <a:ea typeface="Times New Roman"/>
                <a:cs typeface="Times New Roman"/>
                <a:sym typeface="Times New Roman"/>
              </a:rPr>
              <a:t>A veces estamos haciendo tantas cosas que estamos siempre cansados. Cuando finalmente nos sentamos al final del día, nos dormimos casi inmediatamente.</a:t>
            </a:r>
            <a:endParaRPr/>
          </a:p>
          <a:p>
            <a:pPr indent="0" lvl="0" marL="0" rtl="0" algn="l">
              <a:lnSpc>
                <a:spcPct val="90000"/>
              </a:lnSpc>
              <a:spcBef>
                <a:spcPts val="1000"/>
              </a:spcBef>
              <a:spcAft>
                <a:spcPts val="0"/>
              </a:spcAft>
              <a:buClr>
                <a:schemeClr val="dk1"/>
              </a:buClr>
              <a:buSzPts val="4000"/>
              <a:buNone/>
            </a:pPr>
            <a:r>
              <a:rPr lang="es-ES" sz="4000">
                <a:latin typeface="Times New Roman"/>
                <a:ea typeface="Times New Roman"/>
                <a:cs typeface="Times New Roman"/>
                <a:sym typeface="Times New Roman"/>
              </a:rPr>
              <a:t>O estamos tan cansados todo el tiempo que casi no podemos enfocarnos y estar alertas para escuchar su voz.</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8" name="Shape 118"/>
        <p:cNvGrpSpPr/>
        <p:nvPr/>
      </p:nvGrpSpPr>
      <p:grpSpPr>
        <a:xfrm>
          <a:off x="0" y="0"/>
          <a:ext cx="0" cy="0"/>
          <a:chOff x="0" y="0"/>
          <a:chExt cx="0" cy="0"/>
        </a:xfrm>
      </p:grpSpPr>
      <p:sp>
        <p:nvSpPr>
          <p:cNvPr id="119" name="Google Shape;119;p7"/>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r>
              <a:rPr b="1" lang="es-ES" sz="8800">
                <a:solidFill>
                  <a:schemeClr val="lt1"/>
                </a:solidFill>
                <a:latin typeface="Arial"/>
                <a:ea typeface="Arial"/>
                <a:cs typeface="Arial"/>
                <a:sym typeface="Arial"/>
              </a:rPr>
              <a:t>Impedimentos Para Escuchar</a:t>
            </a:r>
            <a:br>
              <a:rPr b="1" lang="es-ES" sz="4800">
                <a:solidFill>
                  <a:schemeClr val="lt1"/>
                </a:solidFill>
                <a:latin typeface="Arial"/>
                <a:ea typeface="Arial"/>
                <a:cs typeface="Arial"/>
                <a:sym typeface="Arial"/>
              </a:rPr>
            </a:br>
            <a:r>
              <a:rPr b="1" lang="es-ES" sz="2800">
                <a:solidFill>
                  <a:schemeClr val="lt1"/>
                </a:solidFill>
                <a:latin typeface="Times New Roman"/>
                <a:ea typeface="Times New Roman"/>
                <a:cs typeface="Times New Roman"/>
                <a:sym typeface="Times New Roman"/>
              </a:rPr>
              <a:t>MUY CONECTADOS EN LA IGLESIA (PERO NO CON ÉL)</a:t>
            </a: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120" name="Google Shape;120;p7"/>
          <p:cNvSpPr txBox="1"/>
          <p:nvPr>
            <p:ph idx="1" type="body"/>
          </p:nvPr>
        </p:nvSpPr>
        <p:spPr>
          <a:xfrm>
            <a:off x="265546" y="2001116"/>
            <a:ext cx="9959109"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lang="es-ES" sz="3600">
                <a:latin typeface="Times New Roman"/>
                <a:ea typeface="Times New Roman"/>
                <a:cs typeface="Times New Roman"/>
                <a:sym typeface="Times New Roman"/>
              </a:rPr>
              <a:t>A veces pensamos que, si estamos en la Iglesia o sirviendo en la misma, esa es suficiente conexión con ÉL.</a:t>
            </a:r>
            <a:endParaRPr/>
          </a:p>
          <a:p>
            <a:pPr indent="0" lvl="0" marL="0" rtl="0" algn="l">
              <a:lnSpc>
                <a:spcPct val="90000"/>
              </a:lnSpc>
              <a:spcBef>
                <a:spcPts val="1000"/>
              </a:spcBef>
              <a:spcAft>
                <a:spcPts val="0"/>
              </a:spcAft>
              <a:buClr>
                <a:schemeClr val="dk1"/>
              </a:buClr>
              <a:buSzPts val="3600"/>
              <a:buNone/>
            </a:pPr>
            <a:r>
              <a:rPr lang="es-ES" sz="3600">
                <a:latin typeface="Times New Roman"/>
                <a:ea typeface="Times New Roman"/>
                <a:cs typeface="Times New Roman"/>
                <a:sym typeface="Times New Roman"/>
              </a:rPr>
              <a:t>Pero podemos estar tan ocupados con la iglesia, los clubes, el coro, o la escuela sabática que no tenemos tiempo para nuestra relación personal con ÉL.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4" name="Shape 124"/>
        <p:cNvGrpSpPr/>
        <p:nvPr/>
      </p:nvGrpSpPr>
      <p:grpSpPr>
        <a:xfrm>
          <a:off x="0" y="0"/>
          <a:ext cx="0" cy="0"/>
          <a:chOff x="0" y="0"/>
          <a:chExt cx="0" cy="0"/>
        </a:xfrm>
      </p:grpSpPr>
      <p:sp>
        <p:nvSpPr>
          <p:cNvPr id="125" name="Google Shape;125;p8"/>
          <p:cNvSpPr txBox="1"/>
          <p:nvPr>
            <p:ph type="title"/>
          </p:nvPr>
        </p:nvSpPr>
        <p:spPr>
          <a:xfrm>
            <a:off x="0" y="80388"/>
            <a:ext cx="10470382" cy="14871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800"/>
              <a:buFont typeface="Arial"/>
              <a:buNone/>
            </a:pPr>
            <a:br>
              <a:rPr lang="es-ES" sz="4800">
                <a:solidFill>
                  <a:schemeClr val="lt1"/>
                </a:solidFill>
                <a:latin typeface="Arial"/>
                <a:ea typeface="Arial"/>
                <a:cs typeface="Arial"/>
                <a:sym typeface="Arial"/>
              </a:rPr>
            </a:br>
            <a:br>
              <a:rPr lang="es-ES" sz="4800">
                <a:solidFill>
                  <a:schemeClr val="lt1"/>
                </a:solidFill>
                <a:latin typeface="Arial"/>
                <a:ea typeface="Arial"/>
                <a:cs typeface="Arial"/>
                <a:sym typeface="Arial"/>
              </a:rPr>
            </a:br>
            <a:r>
              <a:rPr b="1" lang="es-ES" sz="8800">
                <a:solidFill>
                  <a:schemeClr val="lt1"/>
                </a:solidFill>
                <a:latin typeface="Arial"/>
                <a:ea typeface="Arial"/>
                <a:cs typeface="Arial"/>
                <a:sym typeface="Arial"/>
              </a:rPr>
              <a:t>Impedimentos Para Escuchar</a:t>
            </a:r>
            <a:br>
              <a:rPr lang="es-ES" sz="4800">
                <a:solidFill>
                  <a:schemeClr val="lt1"/>
                </a:solidFill>
                <a:latin typeface="Arial"/>
                <a:ea typeface="Arial"/>
                <a:cs typeface="Arial"/>
                <a:sym typeface="Arial"/>
              </a:rPr>
            </a:br>
            <a:r>
              <a:rPr b="1" lang="es-ES">
                <a:solidFill>
                  <a:schemeClr val="lt1"/>
                </a:solidFill>
                <a:latin typeface="Times New Roman"/>
                <a:ea typeface="Times New Roman"/>
                <a:cs typeface="Times New Roman"/>
                <a:sym typeface="Times New Roman"/>
              </a:rPr>
              <a:t>SIN CONEXION</a:t>
            </a:r>
            <a:br>
              <a:rPr lang="es-ES"/>
            </a:br>
            <a:br>
              <a:rPr lang="es-ES" sz="2800"/>
            </a:br>
            <a:br>
              <a:rPr lang="es-ES" sz="2800"/>
            </a:br>
            <a:endParaRPr sz="4800">
              <a:solidFill>
                <a:schemeClr val="lt1"/>
              </a:solidFill>
              <a:latin typeface="Times New Roman"/>
              <a:ea typeface="Times New Roman"/>
              <a:cs typeface="Times New Roman"/>
              <a:sym typeface="Times New Roman"/>
            </a:endParaRPr>
          </a:p>
        </p:txBody>
      </p:sp>
      <p:sp>
        <p:nvSpPr>
          <p:cNvPr id="126" name="Google Shape;126;p8"/>
          <p:cNvSpPr txBox="1"/>
          <p:nvPr>
            <p:ph idx="1" type="body"/>
          </p:nvPr>
        </p:nvSpPr>
        <p:spPr>
          <a:xfrm>
            <a:off x="265546" y="2001116"/>
            <a:ext cx="9959109"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3600"/>
              <a:buChar char="•"/>
            </a:pPr>
            <a:r>
              <a:rPr lang="es-ES" sz="3600">
                <a:latin typeface="Times New Roman"/>
                <a:ea typeface="Times New Roman"/>
                <a:cs typeface="Times New Roman"/>
                <a:sym typeface="Times New Roman"/>
              </a:rPr>
              <a:t>Pero la mayor razón para que no escuchemos la voz de Dios es que no tenemos una relación personal con Él.</a:t>
            </a:r>
            <a:endParaRPr/>
          </a:p>
          <a:p>
            <a:pPr indent="-228600" lvl="0" marL="228600" rtl="0" algn="l">
              <a:lnSpc>
                <a:spcPct val="90000"/>
              </a:lnSpc>
              <a:spcBef>
                <a:spcPts val="1000"/>
              </a:spcBef>
              <a:spcAft>
                <a:spcPts val="0"/>
              </a:spcAft>
              <a:buClr>
                <a:schemeClr val="dk1"/>
              </a:buClr>
              <a:buSzPts val="3600"/>
              <a:buChar char="•"/>
            </a:pPr>
            <a:r>
              <a:rPr lang="es-ES" sz="3600">
                <a:latin typeface="Times New Roman"/>
                <a:ea typeface="Times New Roman"/>
                <a:cs typeface="Times New Roman"/>
                <a:sym typeface="Times New Roman"/>
              </a:rPr>
              <a:t>O por falta de tiempo con Él, leyendo su palabra; falta de tiempo en quietud con Él; o por una desobediencia acariciada que toma más de nuestro tiempo que nuestro tiempo con Él, no estamos conectados con “La Vid”.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0" name="Shape 130"/>
        <p:cNvGrpSpPr/>
        <p:nvPr/>
      </p:nvGrpSpPr>
      <p:grpSpPr>
        <a:xfrm>
          <a:off x="0" y="0"/>
          <a:ext cx="0" cy="0"/>
          <a:chOff x="0" y="0"/>
          <a:chExt cx="0" cy="0"/>
        </a:xfrm>
      </p:grpSpPr>
      <p:sp>
        <p:nvSpPr>
          <p:cNvPr id="131" name="Google Shape;131;p9"/>
          <p:cNvSpPr txBox="1"/>
          <p:nvPr>
            <p:ph type="title"/>
          </p:nvPr>
        </p:nvSpPr>
        <p:spPr>
          <a:xfrm>
            <a:off x="265546" y="217344"/>
            <a:ext cx="9959108"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s-ES"/>
              <a:t>Preguntas a discutir:</a:t>
            </a:r>
            <a:endParaRPr/>
          </a:p>
        </p:txBody>
      </p:sp>
      <p:sp>
        <p:nvSpPr>
          <p:cNvPr id="132" name="Google Shape;132;p9"/>
          <p:cNvSpPr txBox="1"/>
          <p:nvPr>
            <p:ph idx="1" type="body"/>
          </p:nvPr>
        </p:nvSpPr>
        <p:spPr>
          <a:xfrm>
            <a:off x="265546" y="2001116"/>
            <a:ext cx="9959109" cy="4541086"/>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lt1"/>
              </a:buClr>
              <a:buSzPts val="4000"/>
              <a:buNone/>
            </a:pPr>
            <a:r>
              <a:rPr lang="es-ES" sz="4000">
                <a:solidFill>
                  <a:schemeClr val="lt1"/>
                </a:solidFill>
                <a:latin typeface="Times New Roman"/>
                <a:ea typeface="Times New Roman"/>
                <a:cs typeface="Times New Roman"/>
                <a:sym typeface="Times New Roman"/>
              </a:rPr>
              <a:t>1.) ¿Te identificas con alguno de los cinco impedimentos mencionados? Si es así, discútelo.</a:t>
            </a:r>
            <a:endParaRPr/>
          </a:p>
          <a:p>
            <a:pPr indent="0" lvl="0" marL="0" rtl="0" algn="l">
              <a:lnSpc>
                <a:spcPct val="90000"/>
              </a:lnSpc>
              <a:spcBef>
                <a:spcPts val="1000"/>
              </a:spcBef>
              <a:spcAft>
                <a:spcPts val="0"/>
              </a:spcAft>
              <a:buClr>
                <a:schemeClr val="lt1"/>
              </a:buClr>
              <a:buSzPts val="4000"/>
              <a:buNone/>
            </a:pPr>
            <a:r>
              <a:rPr lang="es-ES" sz="4000">
                <a:solidFill>
                  <a:schemeClr val="lt1"/>
                </a:solidFill>
                <a:latin typeface="Times New Roman"/>
                <a:ea typeface="Times New Roman"/>
                <a:cs typeface="Times New Roman"/>
                <a:sym typeface="Times New Roman"/>
              </a:rPr>
              <a:t>2.) ¿Cuál es el más relevante en tu vida?</a:t>
            </a:r>
            <a:endParaRPr/>
          </a:p>
          <a:p>
            <a:pPr indent="0" lvl="0" marL="0" rtl="0" algn="l">
              <a:lnSpc>
                <a:spcPct val="90000"/>
              </a:lnSpc>
              <a:spcBef>
                <a:spcPts val="1000"/>
              </a:spcBef>
              <a:spcAft>
                <a:spcPts val="0"/>
              </a:spcAft>
              <a:buClr>
                <a:schemeClr val="lt1"/>
              </a:buClr>
              <a:buSzPts val="4000"/>
              <a:buNone/>
            </a:pPr>
            <a:r>
              <a:rPr lang="es-ES" sz="4000">
                <a:solidFill>
                  <a:schemeClr val="lt1"/>
                </a:solidFill>
                <a:latin typeface="Times New Roman"/>
                <a:ea typeface="Times New Roman"/>
                <a:cs typeface="Times New Roman"/>
                <a:sym typeface="Times New Roman"/>
              </a:rPr>
              <a:t>3.) ¿Existen otros impedimentos no mencionados aquí? Si así es, ¿Cuáles son?</a:t>
            </a:r>
            <a:endParaRPr/>
          </a:p>
          <a:p>
            <a:pPr indent="0" lvl="0" marL="0" rtl="0" algn="l">
              <a:lnSpc>
                <a:spcPct val="90000"/>
              </a:lnSpc>
              <a:spcBef>
                <a:spcPts val="1000"/>
              </a:spcBef>
              <a:spcAft>
                <a:spcPts val="0"/>
              </a:spcAft>
              <a:buClr>
                <a:schemeClr val="lt1"/>
              </a:buClr>
              <a:buSzPts val="4000"/>
              <a:buNone/>
            </a:pPr>
            <a:r>
              <a:rPr lang="es-ES" sz="4000">
                <a:solidFill>
                  <a:schemeClr val="lt1"/>
                </a:solidFill>
                <a:latin typeface="Times New Roman"/>
                <a:ea typeface="Times New Roman"/>
                <a:cs typeface="Times New Roman"/>
                <a:sym typeface="Times New Roman"/>
              </a:rPr>
              <a:t>4.) Estás listo para compartir  el impedimento más grande para ti en tu grupo.</a:t>
            </a:r>
            <a:endParaRPr sz="24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2023-02-14T12:16:54Z</dcterms:created>
  <dc:creator>Erika Miike</dc:creator>
</cp:coreProperties>
</file>